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2"/>
  </p:notesMasterIdLst>
  <p:sldIdLst>
    <p:sldId id="264" r:id="rId5"/>
    <p:sldId id="313" r:id="rId6"/>
    <p:sldId id="314" r:id="rId7"/>
    <p:sldId id="315" r:id="rId8"/>
    <p:sldId id="322" r:id="rId9"/>
    <p:sldId id="316" r:id="rId10"/>
    <p:sldId id="317" r:id="rId11"/>
    <p:sldId id="318" r:id="rId12"/>
    <p:sldId id="319" r:id="rId13"/>
    <p:sldId id="320" r:id="rId14"/>
    <p:sldId id="321" r:id="rId15"/>
    <p:sldId id="323" r:id="rId16"/>
    <p:sldId id="324" r:id="rId17"/>
    <p:sldId id="325" r:id="rId18"/>
    <p:sldId id="326" r:id="rId19"/>
    <p:sldId id="327" r:id="rId20"/>
    <p:sldId id="32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1AF8745-5EAC-4271-A387-AF99F55A74E2}">
          <p14:sldIdLst>
            <p14:sldId id="264"/>
            <p14:sldId id="313"/>
            <p14:sldId id="314"/>
          </p14:sldIdLst>
        </p14:section>
        <p14:section name="Untitled Section" id="{BD5E1DF5-D08F-4D49-A5FC-9C3D576E7304}">
          <p14:sldIdLst>
            <p14:sldId id="315"/>
            <p14:sldId id="322"/>
            <p14:sldId id="316"/>
            <p14:sldId id="317"/>
            <p14:sldId id="318"/>
            <p14:sldId id="319"/>
            <p14:sldId id="320"/>
            <p14:sldId id="321"/>
            <p14:sldId id="323"/>
            <p14:sldId id="324"/>
            <p14:sldId id="325"/>
            <p14:sldId id="326"/>
            <p14:sldId id="327"/>
            <p14:sldId id="32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5FB157-CE36-42A8-894D-E0668531AE9B}" v="81" dt="2023-03-25T14:59:04.6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6" autoAdjust="0"/>
    <p:restoredTop sz="94619" autoAdjust="0"/>
  </p:normalViewPr>
  <p:slideViewPr>
    <p:cSldViewPr snapToGrid="0">
      <p:cViewPr varScale="1">
        <p:scale>
          <a:sx n="88" d="100"/>
          <a:sy n="88" d="100"/>
        </p:scale>
        <p:origin x="210"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00946D4-E7C5-45D0-B188-D7F6849D99AC}" type="doc">
      <dgm:prSet loTypeId="urn:microsoft.com/office/officeart/2005/8/layout/vList2" loCatId="list" qsTypeId="urn:microsoft.com/office/officeart/2005/8/quickstyle/3d2" qsCatId="3D" csTypeId="urn:microsoft.com/office/officeart/2005/8/colors/accent1_2" csCatId="accent1" phldr="1"/>
      <dgm:spPr/>
      <dgm:t>
        <a:bodyPr/>
        <a:lstStyle/>
        <a:p>
          <a:endParaRPr lang="en-US"/>
        </a:p>
      </dgm:t>
    </dgm:pt>
    <dgm:pt modelId="{EF55460E-F468-4B6C-A2B7-3B88980F63BA}" type="pres">
      <dgm:prSet presAssocID="{900946D4-E7C5-45D0-B188-D7F6849D99AC}" presName="linear" presStyleCnt="0">
        <dgm:presLayoutVars>
          <dgm:animLvl val="lvl"/>
          <dgm:resizeHandles val="exact"/>
        </dgm:presLayoutVars>
      </dgm:prSet>
      <dgm:spPr/>
    </dgm:pt>
  </dgm:ptLst>
  <dgm:cxnLst>
    <dgm:cxn modelId="{C6A09851-F251-42F8-A68F-890ACF83BEFF}" type="presOf" srcId="{900946D4-E7C5-45D0-B188-D7F6849D99AC}" destId="{EF55460E-F468-4B6C-A2B7-3B88980F63BA}"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D585ACC-BE02-4A56-B381-8A9353B77B7D}" type="doc">
      <dgm:prSet loTypeId="urn:microsoft.com/office/officeart/2008/layout/VerticalCurvedList" loCatId="list" qsTypeId="urn:microsoft.com/office/officeart/2005/8/quickstyle/simple3" qsCatId="simple" csTypeId="urn:microsoft.com/office/officeart/2005/8/colors/colorful2" csCatId="colorful" phldr="1"/>
      <dgm:spPr/>
      <dgm:t>
        <a:bodyPr/>
        <a:lstStyle/>
        <a:p>
          <a:endParaRPr lang="en-US"/>
        </a:p>
      </dgm:t>
    </dgm:pt>
    <dgm:pt modelId="{A303F388-0693-4AF8-BA3D-BDC5B969C42F}">
      <dgm:prSet phldrT="[Text]"/>
      <dgm:spPr/>
      <dgm:t>
        <a:bodyPr/>
        <a:lstStyle/>
        <a:p>
          <a:r>
            <a:rPr lang="en-US" b="1" i="0" dirty="0"/>
            <a:t>Project Description</a:t>
          </a:r>
          <a:endParaRPr lang="en-US" dirty="0"/>
        </a:p>
      </dgm:t>
    </dgm:pt>
    <dgm:pt modelId="{E23932A0-F0B7-479E-A9E9-EB6BFE3AE62C}" type="parTrans" cxnId="{30019F2A-1B0B-4363-AB02-CC8CAA3C60E9}">
      <dgm:prSet/>
      <dgm:spPr/>
      <dgm:t>
        <a:bodyPr/>
        <a:lstStyle/>
        <a:p>
          <a:endParaRPr lang="en-US"/>
        </a:p>
      </dgm:t>
    </dgm:pt>
    <dgm:pt modelId="{D3252601-884E-446B-BBE5-8A17177080CF}" type="sibTrans" cxnId="{30019F2A-1B0B-4363-AB02-CC8CAA3C60E9}">
      <dgm:prSet/>
      <dgm:spPr/>
      <dgm:t>
        <a:bodyPr/>
        <a:lstStyle/>
        <a:p>
          <a:endParaRPr lang="en-US"/>
        </a:p>
      </dgm:t>
    </dgm:pt>
    <dgm:pt modelId="{CF902615-7BA6-410E-BC31-0ED03C36B17A}">
      <dgm:prSet phldrT="[Text]"/>
      <dgm:spPr/>
      <dgm:t>
        <a:bodyPr/>
        <a:lstStyle/>
        <a:p>
          <a:r>
            <a:rPr lang="en-US" b="1" i="0" dirty="0"/>
            <a:t>Approach</a:t>
          </a:r>
          <a:endParaRPr lang="en-US" dirty="0"/>
        </a:p>
      </dgm:t>
    </dgm:pt>
    <dgm:pt modelId="{60528089-6E72-4990-ACF0-BA3CF5030B2C}" type="parTrans" cxnId="{0D33D2EF-D730-4E13-9CD1-45AB39481895}">
      <dgm:prSet/>
      <dgm:spPr/>
      <dgm:t>
        <a:bodyPr/>
        <a:lstStyle/>
        <a:p>
          <a:endParaRPr lang="en-US"/>
        </a:p>
      </dgm:t>
    </dgm:pt>
    <dgm:pt modelId="{20858072-BD1F-43C1-9ADC-261E918E70DA}" type="sibTrans" cxnId="{0D33D2EF-D730-4E13-9CD1-45AB39481895}">
      <dgm:prSet/>
      <dgm:spPr/>
      <dgm:t>
        <a:bodyPr/>
        <a:lstStyle/>
        <a:p>
          <a:endParaRPr lang="en-US"/>
        </a:p>
      </dgm:t>
    </dgm:pt>
    <dgm:pt modelId="{4B5646D2-9C29-4689-A88C-E07ADAEDF058}">
      <dgm:prSet phldrT="[Text]"/>
      <dgm:spPr>
        <a:gradFill rotWithShape="0">
          <a:gsLst>
            <a:gs pos="0">
              <a:schemeClr val="accent2">
                <a:hueOff val="1098536"/>
                <a:satOff val="-19523"/>
                <a:lumOff val="628"/>
                <a:tint val="60000"/>
                <a:satMod val="105000"/>
                <a:lumMod val="105000"/>
                <a:alpha val="70000"/>
              </a:schemeClr>
            </a:gs>
            <a:gs pos="100000">
              <a:schemeClr val="accent2">
                <a:hueOff val="1098536"/>
                <a:satOff val="-19523"/>
                <a:lumOff val="628"/>
                <a:alphaOff val="0"/>
                <a:tint val="65000"/>
                <a:satMod val="100000"/>
                <a:lumMod val="100000"/>
              </a:schemeClr>
            </a:gs>
            <a:gs pos="100000">
              <a:schemeClr val="accent2">
                <a:hueOff val="1098536"/>
                <a:satOff val="-19523"/>
                <a:lumOff val="628"/>
                <a:alphaOff val="0"/>
                <a:tint val="70000"/>
                <a:satMod val="100000"/>
                <a:lumMod val="100000"/>
              </a:schemeClr>
            </a:gs>
          </a:gsLst>
        </a:gradFill>
      </dgm:spPr>
      <dgm:t>
        <a:bodyPr/>
        <a:lstStyle/>
        <a:p>
          <a:r>
            <a:rPr lang="en-US" b="1" i="0" dirty="0"/>
            <a:t>Tech-Stack Used </a:t>
          </a:r>
          <a:endParaRPr lang="en-US" dirty="0"/>
        </a:p>
      </dgm:t>
    </dgm:pt>
    <dgm:pt modelId="{35E09E1E-2E2C-4442-8A28-DC59E30BFF60}" type="parTrans" cxnId="{35D04BFA-6A4C-4EC4-93F1-C9C5090381CF}">
      <dgm:prSet/>
      <dgm:spPr/>
      <dgm:t>
        <a:bodyPr/>
        <a:lstStyle/>
        <a:p>
          <a:endParaRPr lang="en-US"/>
        </a:p>
      </dgm:t>
    </dgm:pt>
    <dgm:pt modelId="{307F10C2-3B1C-4AB1-9D2C-E043AB2A0538}" type="sibTrans" cxnId="{35D04BFA-6A4C-4EC4-93F1-C9C5090381CF}">
      <dgm:prSet/>
      <dgm:spPr/>
      <dgm:t>
        <a:bodyPr/>
        <a:lstStyle/>
        <a:p>
          <a:endParaRPr lang="en-US"/>
        </a:p>
      </dgm:t>
    </dgm:pt>
    <dgm:pt modelId="{4BA64D37-BDE9-4838-82FF-106DA3B33D5A}">
      <dgm:prSet phldrT="[Text]"/>
      <dgm:spPr/>
      <dgm:t>
        <a:bodyPr/>
        <a:lstStyle/>
        <a:p>
          <a:r>
            <a:rPr lang="en-US" b="1" i="0" dirty="0"/>
            <a:t>Case Study 1 (Job Data) </a:t>
          </a:r>
          <a:endParaRPr lang="en-US" dirty="0"/>
        </a:p>
      </dgm:t>
    </dgm:pt>
    <dgm:pt modelId="{C3219A9F-829B-4F8B-BF40-32CAAEE0837D}" type="parTrans" cxnId="{ACE4EB24-E1BD-42F1-BFE9-C95D3D8FC044}">
      <dgm:prSet/>
      <dgm:spPr/>
      <dgm:t>
        <a:bodyPr/>
        <a:lstStyle/>
        <a:p>
          <a:endParaRPr lang="en-US"/>
        </a:p>
      </dgm:t>
    </dgm:pt>
    <dgm:pt modelId="{447CD51C-346A-4632-9849-93C8F1A2DB79}" type="sibTrans" cxnId="{ACE4EB24-E1BD-42F1-BFE9-C95D3D8FC044}">
      <dgm:prSet/>
      <dgm:spPr/>
      <dgm:t>
        <a:bodyPr/>
        <a:lstStyle/>
        <a:p>
          <a:endParaRPr lang="en-US"/>
        </a:p>
      </dgm:t>
    </dgm:pt>
    <dgm:pt modelId="{BD6A1B8E-CC17-48AF-B027-5494BA87C8DD}">
      <dgm:prSet phldrT="[Text]"/>
      <dgm:spPr/>
      <dgm:t>
        <a:bodyPr/>
        <a:lstStyle/>
        <a:p>
          <a:r>
            <a:rPr lang="en-US" b="1" i="0" dirty="0"/>
            <a:t>Case Study 2 (Investigating metric spike)</a:t>
          </a:r>
          <a:endParaRPr lang="en-US" dirty="0"/>
        </a:p>
      </dgm:t>
    </dgm:pt>
    <dgm:pt modelId="{F25D59D2-2E2E-4573-ADA7-50017529264F}" type="parTrans" cxnId="{B1AA820C-6DCE-4EA2-99F3-FA004C2BA0A1}">
      <dgm:prSet/>
      <dgm:spPr/>
      <dgm:t>
        <a:bodyPr/>
        <a:lstStyle/>
        <a:p>
          <a:endParaRPr lang="en-US"/>
        </a:p>
      </dgm:t>
    </dgm:pt>
    <dgm:pt modelId="{8EF05AF7-92AE-48EA-8CF1-85AEF920E6DD}" type="sibTrans" cxnId="{B1AA820C-6DCE-4EA2-99F3-FA004C2BA0A1}">
      <dgm:prSet/>
      <dgm:spPr/>
      <dgm:t>
        <a:bodyPr/>
        <a:lstStyle/>
        <a:p>
          <a:endParaRPr lang="en-US"/>
        </a:p>
      </dgm:t>
    </dgm:pt>
    <dgm:pt modelId="{9734F782-F07B-402B-86FC-9280B8624D4B}">
      <dgm:prSet phldrT="[Text]"/>
      <dgm:spPr/>
      <dgm:t>
        <a:bodyPr/>
        <a:lstStyle/>
        <a:p>
          <a:r>
            <a:rPr lang="en-US" b="1" i="0" dirty="0"/>
            <a:t>Result</a:t>
          </a:r>
          <a:endParaRPr lang="en-US" dirty="0"/>
        </a:p>
      </dgm:t>
    </dgm:pt>
    <dgm:pt modelId="{D7F59E02-141C-4822-BE57-235012C72F57}" type="parTrans" cxnId="{BF56DC17-B952-4567-B400-32242F07779C}">
      <dgm:prSet/>
      <dgm:spPr/>
      <dgm:t>
        <a:bodyPr/>
        <a:lstStyle/>
        <a:p>
          <a:endParaRPr lang="en-US"/>
        </a:p>
      </dgm:t>
    </dgm:pt>
    <dgm:pt modelId="{8DE00D00-5FC2-4D40-9DAD-5441A9128106}" type="sibTrans" cxnId="{BF56DC17-B952-4567-B400-32242F07779C}">
      <dgm:prSet/>
      <dgm:spPr/>
      <dgm:t>
        <a:bodyPr/>
        <a:lstStyle/>
        <a:p>
          <a:endParaRPr lang="en-US"/>
        </a:p>
      </dgm:t>
    </dgm:pt>
    <dgm:pt modelId="{A23E772D-E8C5-42AF-A86C-22DBC1C0FCF1}" type="pres">
      <dgm:prSet presAssocID="{0D585ACC-BE02-4A56-B381-8A9353B77B7D}" presName="Name0" presStyleCnt="0">
        <dgm:presLayoutVars>
          <dgm:chMax val="7"/>
          <dgm:chPref val="7"/>
          <dgm:dir/>
        </dgm:presLayoutVars>
      </dgm:prSet>
      <dgm:spPr/>
    </dgm:pt>
    <dgm:pt modelId="{B83136F8-01F3-433C-8BA2-A796F8F2FDC5}" type="pres">
      <dgm:prSet presAssocID="{0D585ACC-BE02-4A56-B381-8A9353B77B7D}" presName="Name1" presStyleCnt="0"/>
      <dgm:spPr/>
    </dgm:pt>
    <dgm:pt modelId="{024EC075-9798-4127-A0C7-6A802B302C65}" type="pres">
      <dgm:prSet presAssocID="{0D585ACC-BE02-4A56-B381-8A9353B77B7D}" presName="cycle" presStyleCnt="0"/>
      <dgm:spPr/>
    </dgm:pt>
    <dgm:pt modelId="{21BE5E2D-99AC-4329-BE47-76D3694F08B8}" type="pres">
      <dgm:prSet presAssocID="{0D585ACC-BE02-4A56-B381-8A9353B77B7D}" presName="srcNode" presStyleLbl="node1" presStyleIdx="0" presStyleCnt="6"/>
      <dgm:spPr/>
    </dgm:pt>
    <dgm:pt modelId="{50CB7050-0619-477B-8437-56517873C374}" type="pres">
      <dgm:prSet presAssocID="{0D585ACC-BE02-4A56-B381-8A9353B77B7D}" presName="conn" presStyleLbl="parChTrans1D2" presStyleIdx="0" presStyleCnt="1"/>
      <dgm:spPr/>
    </dgm:pt>
    <dgm:pt modelId="{D0713B97-D405-413A-A736-A558AF6F6127}" type="pres">
      <dgm:prSet presAssocID="{0D585ACC-BE02-4A56-B381-8A9353B77B7D}" presName="extraNode" presStyleLbl="node1" presStyleIdx="0" presStyleCnt="6"/>
      <dgm:spPr/>
    </dgm:pt>
    <dgm:pt modelId="{B48DF3C4-1725-4520-8AE2-3DB8B3B17CC6}" type="pres">
      <dgm:prSet presAssocID="{0D585ACC-BE02-4A56-B381-8A9353B77B7D}" presName="dstNode" presStyleLbl="node1" presStyleIdx="0" presStyleCnt="6"/>
      <dgm:spPr/>
    </dgm:pt>
    <dgm:pt modelId="{9ED243F3-042C-4D21-9CEF-F565087A66A1}" type="pres">
      <dgm:prSet presAssocID="{A303F388-0693-4AF8-BA3D-BDC5B969C42F}" presName="text_1" presStyleLbl="node1" presStyleIdx="0" presStyleCnt="6" custLinFactNeighborY="-4037">
        <dgm:presLayoutVars>
          <dgm:bulletEnabled val="1"/>
        </dgm:presLayoutVars>
      </dgm:prSet>
      <dgm:spPr/>
    </dgm:pt>
    <dgm:pt modelId="{C2D03560-021C-4849-BF49-CAF536F75B56}" type="pres">
      <dgm:prSet presAssocID="{A303F388-0693-4AF8-BA3D-BDC5B969C42F}" presName="accent_1" presStyleCnt="0"/>
      <dgm:spPr/>
    </dgm:pt>
    <dgm:pt modelId="{4C85C7D9-009F-4D6B-A152-14820B6AA59B}" type="pres">
      <dgm:prSet presAssocID="{A303F388-0693-4AF8-BA3D-BDC5B969C42F}" presName="accentRepeatNode" presStyleLbl="solidFgAcc1" presStyleIdx="0" presStyleCnt="6"/>
      <dgm:spPr/>
    </dgm:pt>
    <dgm:pt modelId="{D6BFA666-17B6-4ED0-B348-D6E9078D2109}" type="pres">
      <dgm:prSet presAssocID="{CF902615-7BA6-410E-BC31-0ED03C36B17A}" presName="text_2" presStyleLbl="node1" presStyleIdx="1" presStyleCnt="6">
        <dgm:presLayoutVars>
          <dgm:bulletEnabled val="1"/>
        </dgm:presLayoutVars>
      </dgm:prSet>
      <dgm:spPr/>
    </dgm:pt>
    <dgm:pt modelId="{6D0507DF-53CD-40DC-BF19-EBFDA5C70410}" type="pres">
      <dgm:prSet presAssocID="{CF902615-7BA6-410E-BC31-0ED03C36B17A}" presName="accent_2" presStyleCnt="0"/>
      <dgm:spPr/>
    </dgm:pt>
    <dgm:pt modelId="{1C3CF1FA-3953-4C59-938A-E03954121FC8}" type="pres">
      <dgm:prSet presAssocID="{CF902615-7BA6-410E-BC31-0ED03C36B17A}" presName="accentRepeatNode" presStyleLbl="solidFgAcc1" presStyleIdx="1" presStyleCnt="6"/>
      <dgm:spPr/>
    </dgm:pt>
    <dgm:pt modelId="{E5133170-5569-42A5-B627-BF304CD2B9BC}" type="pres">
      <dgm:prSet presAssocID="{4B5646D2-9C29-4689-A88C-E07ADAEDF058}" presName="text_3" presStyleLbl="node1" presStyleIdx="2" presStyleCnt="6" custLinFactNeighborX="-410" custLinFactNeighborY="2277">
        <dgm:presLayoutVars>
          <dgm:bulletEnabled val="1"/>
        </dgm:presLayoutVars>
      </dgm:prSet>
      <dgm:spPr/>
    </dgm:pt>
    <dgm:pt modelId="{412604A6-4155-4237-AE05-B31B3294276D}" type="pres">
      <dgm:prSet presAssocID="{4B5646D2-9C29-4689-A88C-E07ADAEDF058}" presName="accent_3" presStyleCnt="0"/>
      <dgm:spPr/>
    </dgm:pt>
    <dgm:pt modelId="{83C787CB-8477-40ED-B747-B555FC2669D3}" type="pres">
      <dgm:prSet presAssocID="{4B5646D2-9C29-4689-A88C-E07ADAEDF058}" presName="accentRepeatNode" presStyleLbl="solidFgAcc1" presStyleIdx="2" presStyleCnt="6"/>
      <dgm:spPr/>
    </dgm:pt>
    <dgm:pt modelId="{265DC403-B56A-4956-92FB-91FB309A6782}" type="pres">
      <dgm:prSet presAssocID="{4BA64D37-BDE9-4838-82FF-106DA3B33D5A}" presName="text_4" presStyleLbl="node1" presStyleIdx="3" presStyleCnt="6">
        <dgm:presLayoutVars>
          <dgm:bulletEnabled val="1"/>
        </dgm:presLayoutVars>
      </dgm:prSet>
      <dgm:spPr/>
    </dgm:pt>
    <dgm:pt modelId="{6E5ABA4B-F371-4E87-9029-11D39AC54969}" type="pres">
      <dgm:prSet presAssocID="{4BA64D37-BDE9-4838-82FF-106DA3B33D5A}" presName="accent_4" presStyleCnt="0"/>
      <dgm:spPr/>
    </dgm:pt>
    <dgm:pt modelId="{2AD6A09D-EE4A-40D3-905C-0849A2A4C4A4}" type="pres">
      <dgm:prSet presAssocID="{4BA64D37-BDE9-4838-82FF-106DA3B33D5A}" presName="accentRepeatNode" presStyleLbl="solidFgAcc1" presStyleIdx="3" presStyleCnt="6"/>
      <dgm:spPr/>
    </dgm:pt>
    <dgm:pt modelId="{BD84A622-66D7-4AA0-B20C-79D4A49D6DA8}" type="pres">
      <dgm:prSet presAssocID="{BD6A1B8E-CC17-48AF-B027-5494BA87C8DD}" presName="text_5" presStyleLbl="node1" presStyleIdx="4" presStyleCnt="6">
        <dgm:presLayoutVars>
          <dgm:bulletEnabled val="1"/>
        </dgm:presLayoutVars>
      </dgm:prSet>
      <dgm:spPr/>
    </dgm:pt>
    <dgm:pt modelId="{91F42349-B565-4DD4-AABD-77AA5655A03C}" type="pres">
      <dgm:prSet presAssocID="{BD6A1B8E-CC17-48AF-B027-5494BA87C8DD}" presName="accent_5" presStyleCnt="0"/>
      <dgm:spPr/>
    </dgm:pt>
    <dgm:pt modelId="{B9A16B16-06C9-4E20-AB2D-0B5516104BE2}" type="pres">
      <dgm:prSet presAssocID="{BD6A1B8E-CC17-48AF-B027-5494BA87C8DD}" presName="accentRepeatNode" presStyleLbl="solidFgAcc1" presStyleIdx="4" presStyleCnt="6"/>
      <dgm:spPr/>
    </dgm:pt>
    <dgm:pt modelId="{E00930D8-0CA9-48D9-9BAE-A9EF59B7674C}" type="pres">
      <dgm:prSet presAssocID="{9734F782-F07B-402B-86FC-9280B8624D4B}" presName="text_6" presStyleLbl="node1" presStyleIdx="5" presStyleCnt="6" custLinFactNeighborY="9107">
        <dgm:presLayoutVars>
          <dgm:bulletEnabled val="1"/>
        </dgm:presLayoutVars>
      </dgm:prSet>
      <dgm:spPr/>
    </dgm:pt>
    <dgm:pt modelId="{D8DA8F6D-9309-41AA-BA41-3D83138C21E4}" type="pres">
      <dgm:prSet presAssocID="{9734F782-F07B-402B-86FC-9280B8624D4B}" presName="accent_6" presStyleCnt="0"/>
      <dgm:spPr/>
    </dgm:pt>
    <dgm:pt modelId="{F752C0CA-1C5B-4D8D-BF93-7A7C3D048E3A}" type="pres">
      <dgm:prSet presAssocID="{9734F782-F07B-402B-86FC-9280B8624D4B}" presName="accentRepeatNode" presStyleLbl="solidFgAcc1" presStyleIdx="5" presStyleCnt="6"/>
      <dgm:spPr/>
    </dgm:pt>
  </dgm:ptLst>
  <dgm:cxnLst>
    <dgm:cxn modelId="{B1AA820C-6DCE-4EA2-99F3-FA004C2BA0A1}" srcId="{0D585ACC-BE02-4A56-B381-8A9353B77B7D}" destId="{BD6A1B8E-CC17-48AF-B027-5494BA87C8DD}" srcOrd="4" destOrd="0" parTransId="{F25D59D2-2E2E-4573-ADA7-50017529264F}" sibTransId="{8EF05AF7-92AE-48EA-8CF1-85AEF920E6DD}"/>
    <dgm:cxn modelId="{BF56DC17-B952-4567-B400-32242F07779C}" srcId="{0D585ACC-BE02-4A56-B381-8A9353B77B7D}" destId="{9734F782-F07B-402B-86FC-9280B8624D4B}" srcOrd="5" destOrd="0" parTransId="{D7F59E02-141C-4822-BE57-235012C72F57}" sibTransId="{8DE00D00-5FC2-4D40-9DAD-5441A9128106}"/>
    <dgm:cxn modelId="{ACE4EB24-E1BD-42F1-BFE9-C95D3D8FC044}" srcId="{0D585ACC-BE02-4A56-B381-8A9353B77B7D}" destId="{4BA64D37-BDE9-4838-82FF-106DA3B33D5A}" srcOrd="3" destOrd="0" parTransId="{C3219A9F-829B-4F8B-BF40-32CAAEE0837D}" sibTransId="{447CD51C-346A-4632-9849-93C8F1A2DB79}"/>
    <dgm:cxn modelId="{30019F2A-1B0B-4363-AB02-CC8CAA3C60E9}" srcId="{0D585ACC-BE02-4A56-B381-8A9353B77B7D}" destId="{A303F388-0693-4AF8-BA3D-BDC5B969C42F}" srcOrd="0" destOrd="0" parTransId="{E23932A0-F0B7-479E-A9E9-EB6BFE3AE62C}" sibTransId="{D3252601-884E-446B-BBE5-8A17177080CF}"/>
    <dgm:cxn modelId="{B0B4272B-C056-4523-BEBE-C073ECB9F526}" type="presOf" srcId="{4BA64D37-BDE9-4838-82FF-106DA3B33D5A}" destId="{265DC403-B56A-4956-92FB-91FB309A6782}" srcOrd="0" destOrd="0" presId="urn:microsoft.com/office/officeart/2008/layout/VerticalCurvedList"/>
    <dgm:cxn modelId="{B9C10D4C-FA0A-4024-B30F-0325DFDDA1A9}" type="presOf" srcId="{0D585ACC-BE02-4A56-B381-8A9353B77B7D}" destId="{A23E772D-E8C5-42AF-A86C-22DBC1C0FCF1}" srcOrd="0" destOrd="0" presId="urn:microsoft.com/office/officeart/2008/layout/VerticalCurvedList"/>
    <dgm:cxn modelId="{33DEBE7C-AC9C-4A7C-B8FD-91264CB23277}" type="presOf" srcId="{4B5646D2-9C29-4689-A88C-E07ADAEDF058}" destId="{E5133170-5569-42A5-B627-BF304CD2B9BC}" srcOrd="0" destOrd="0" presId="urn:microsoft.com/office/officeart/2008/layout/VerticalCurvedList"/>
    <dgm:cxn modelId="{8ACF1F9A-8ECD-47DC-B25C-A9FD4A3B10C5}" type="presOf" srcId="{CF902615-7BA6-410E-BC31-0ED03C36B17A}" destId="{D6BFA666-17B6-4ED0-B348-D6E9078D2109}" srcOrd="0" destOrd="0" presId="urn:microsoft.com/office/officeart/2008/layout/VerticalCurvedList"/>
    <dgm:cxn modelId="{499AADA3-FCC7-4301-A4FF-7E088780EB25}" type="presOf" srcId="{BD6A1B8E-CC17-48AF-B027-5494BA87C8DD}" destId="{BD84A622-66D7-4AA0-B20C-79D4A49D6DA8}" srcOrd="0" destOrd="0" presId="urn:microsoft.com/office/officeart/2008/layout/VerticalCurvedList"/>
    <dgm:cxn modelId="{120861CE-2FB1-4339-866D-D52CBD16D289}" type="presOf" srcId="{D3252601-884E-446B-BBE5-8A17177080CF}" destId="{50CB7050-0619-477B-8437-56517873C374}" srcOrd="0" destOrd="0" presId="urn:microsoft.com/office/officeart/2008/layout/VerticalCurvedList"/>
    <dgm:cxn modelId="{B50D2FD0-D6FE-4EFD-ADA2-E2F997D08CB5}" type="presOf" srcId="{9734F782-F07B-402B-86FC-9280B8624D4B}" destId="{E00930D8-0CA9-48D9-9BAE-A9EF59B7674C}" srcOrd="0" destOrd="0" presId="urn:microsoft.com/office/officeart/2008/layout/VerticalCurvedList"/>
    <dgm:cxn modelId="{C6F0F1E0-50E9-4823-981D-BAAAA39FCE65}" type="presOf" srcId="{A303F388-0693-4AF8-BA3D-BDC5B969C42F}" destId="{9ED243F3-042C-4D21-9CEF-F565087A66A1}" srcOrd="0" destOrd="0" presId="urn:microsoft.com/office/officeart/2008/layout/VerticalCurvedList"/>
    <dgm:cxn modelId="{0D33D2EF-D730-4E13-9CD1-45AB39481895}" srcId="{0D585ACC-BE02-4A56-B381-8A9353B77B7D}" destId="{CF902615-7BA6-410E-BC31-0ED03C36B17A}" srcOrd="1" destOrd="0" parTransId="{60528089-6E72-4990-ACF0-BA3CF5030B2C}" sibTransId="{20858072-BD1F-43C1-9ADC-261E918E70DA}"/>
    <dgm:cxn modelId="{35D04BFA-6A4C-4EC4-93F1-C9C5090381CF}" srcId="{0D585ACC-BE02-4A56-B381-8A9353B77B7D}" destId="{4B5646D2-9C29-4689-A88C-E07ADAEDF058}" srcOrd="2" destOrd="0" parTransId="{35E09E1E-2E2C-4442-8A28-DC59E30BFF60}" sibTransId="{307F10C2-3B1C-4AB1-9D2C-E043AB2A0538}"/>
    <dgm:cxn modelId="{57B3DF0F-AFCB-47A4-944E-5D2FF0465327}" type="presParOf" srcId="{A23E772D-E8C5-42AF-A86C-22DBC1C0FCF1}" destId="{B83136F8-01F3-433C-8BA2-A796F8F2FDC5}" srcOrd="0" destOrd="0" presId="urn:microsoft.com/office/officeart/2008/layout/VerticalCurvedList"/>
    <dgm:cxn modelId="{A4254327-553D-430A-98C2-F78DB8E3B663}" type="presParOf" srcId="{B83136F8-01F3-433C-8BA2-A796F8F2FDC5}" destId="{024EC075-9798-4127-A0C7-6A802B302C65}" srcOrd="0" destOrd="0" presId="urn:microsoft.com/office/officeart/2008/layout/VerticalCurvedList"/>
    <dgm:cxn modelId="{F765393A-F5A7-4F85-B085-4A925647EA03}" type="presParOf" srcId="{024EC075-9798-4127-A0C7-6A802B302C65}" destId="{21BE5E2D-99AC-4329-BE47-76D3694F08B8}" srcOrd="0" destOrd="0" presId="urn:microsoft.com/office/officeart/2008/layout/VerticalCurvedList"/>
    <dgm:cxn modelId="{73BB12A8-12CF-4DCB-BEF5-519DFC88EE4C}" type="presParOf" srcId="{024EC075-9798-4127-A0C7-6A802B302C65}" destId="{50CB7050-0619-477B-8437-56517873C374}" srcOrd="1" destOrd="0" presId="urn:microsoft.com/office/officeart/2008/layout/VerticalCurvedList"/>
    <dgm:cxn modelId="{55398B8A-10E3-49F0-9BEB-E48B778BD8D0}" type="presParOf" srcId="{024EC075-9798-4127-A0C7-6A802B302C65}" destId="{D0713B97-D405-413A-A736-A558AF6F6127}" srcOrd="2" destOrd="0" presId="urn:microsoft.com/office/officeart/2008/layout/VerticalCurvedList"/>
    <dgm:cxn modelId="{44FE8337-302F-442A-8F92-2CA090CB9217}" type="presParOf" srcId="{024EC075-9798-4127-A0C7-6A802B302C65}" destId="{B48DF3C4-1725-4520-8AE2-3DB8B3B17CC6}" srcOrd="3" destOrd="0" presId="urn:microsoft.com/office/officeart/2008/layout/VerticalCurvedList"/>
    <dgm:cxn modelId="{C9BD1CEE-C5F4-4C10-9AA8-C1CD16EA281D}" type="presParOf" srcId="{B83136F8-01F3-433C-8BA2-A796F8F2FDC5}" destId="{9ED243F3-042C-4D21-9CEF-F565087A66A1}" srcOrd="1" destOrd="0" presId="urn:microsoft.com/office/officeart/2008/layout/VerticalCurvedList"/>
    <dgm:cxn modelId="{B23F074B-8A5F-46D1-9B07-0715AD42E9E6}" type="presParOf" srcId="{B83136F8-01F3-433C-8BA2-A796F8F2FDC5}" destId="{C2D03560-021C-4849-BF49-CAF536F75B56}" srcOrd="2" destOrd="0" presId="urn:microsoft.com/office/officeart/2008/layout/VerticalCurvedList"/>
    <dgm:cxn modelId="{BBFAABC9-CE31-47F8-9F9F-56B5C1F003B0}" type="presParOf" srcId="{C2D03560-021C-4849-BF49-CAF536F75B56}" destId="{4C85C7D9-009F-4D6B-A152-14820B6AA59B}" srcOrd="0" destOrd="0" presId="urn:microsoft.com/office/officeart/2008/layout/VerticalCurvedList"/>
    <dgm:cxn modelId="{8A406C3F-835E-4485-B8A3-6CFD9265EB70}" type="presParOf" srcId="{B83136F8-01F3-433C-8BA2-A796F8F2FDC5}" destId="{D6BFA666-17B6-4ED0-B348-D6E9078D2109}" srcOrd="3" destOrd="0" presId="urn:microsoft.com/office/officeart/2008/layout/VerticalCurvedList"/>
    <dgm:cxn modelId="{99A76F6A-ED03-4C5E-86C1-5F7EA6784828}" type="presParOf" srcId="{B83136F8-01F3-433C-8BA2-A796F8F2FDC5}" destId="{6D0507DF-53CD-40DC-BF19-EBFDA5C70410}" srcOrd="4" destOrd="0" presId="urn:microsoft.com/office/officeart/2008/layout/VerticalCurvedList"/>
    <dgm:cxn modelId="{5F496C77-CD0C-41C8-818C-BBA9D3182635}" type="presParOf" srcId="{6D0507DF-53CD-40DC-BF19-EBFDA5C70410}" destId="{1C3CF1FA-3953-4C59-938A-E03954121FC8}" srcOrd="0" destOrd="0" presId="urn:microsoft.com/office/officeart/2008/layout/VerticalCurvedList"/>
    <dgm:cxn modelId="{BDE3DAAB-EE64-4714-98B0-116B9180C71A}" type="presParOf" srcId="{B83136F8-01F3-433C-8BA2-A796F8F2FDC5}" destId="{E5133170-5569-42A5-B627-BF304CD2B9BC}" srcOrd="5" destOrd="0" presId="urn:microsoft.com/office/officeart/2008/layout/VerticalCurvedList"/>
    <dgm:cxn modelId="{D2ED4CCE-2CE9-4326-B2A1-C7BDD7D3DD4F}" type="presParOf" srcId="{B83136F8-01F3-433C-8BA2-A796F8F2FDC5}" destId="{412604A6-4155-4237-AE05-B31B3294276D}" srcOrd="6" destOrd="0" presId="urn:microsoft.com/office/officeart/2008/layout/VerticalCurvedList"/>
    <dgm:cxn modelId="{F60A1954-591E-45C0-9AF3-83EF411A5217}" type="presParOf" srcId="{412604A6-4155-4237-AE05-B31B3294276D}" destId="{83C787CB-8477-40ED-B747-B555FC2669D3}" srcOrd="0" destOrd="0" presId="urn:microsoft.com/office/officeart/2008/layout/VerticalCurvedList"/>
    <dgm:cxn modelId="{469BA18C-B55B-43B1-A909-33755AB87E7E}" type="presParOf" srcId="{B83136F8-01F3-433C-8BA2-A796F8F2FDC5}" destId="{265DC403-B56A-4956-92FB-91FB309A6782}" srcOrd="7" destOrd="0" presId="urn:microsoft.com/office/officeart/2008/layout/VerticalCurvedList"/>
    <dgm:cxn modelId="{EC44BA42-B8C1-4D98-9973-F934E40BCAAE}" type="presParOf" srcId="{B83136F8-01F3-433C-8BA2-A796F8F2FDC5}" destId="{6E5ABA4B-F371-4E87-9029-11D39AC54969}" srcOrd="8" destOrd="0" presId="urn:microsoft.com/office/officeart/2008/layout/VerticalCurvedList"/>
    <dgm:cxn modelId="{F6B9BA17-3532-4C18-A755-DC2320C8A8B8}" type="presParOf" srcId="{6E5ABA4B-F371-4E87-9029-11D39AC54969}" destId="{2AD6A09D-EE4A-40D3-905C-0849A2A4C4A4}" srcOrd="0" destOrd="0" presId="urn:microsoft.com/office/officeart/2008/layout/VerticalCurvedList"/>
    <dgm:cxn modelId="{284AF2D2-BCAD-40A1-B331-F337FD893067}" type="presParOf" srcId="{B83136F8-01F3-433C-8BA2-A796F8F2FDC5}" destId="{BD84A622-66D7-4AA0-B20C-79D4A49D6DA8}" srcOrd="9" destOrd="0" presId="urn:microsoft.com/office/officeart/2008/layout/VerticalCurvedList"/>
    <dgm:cxn modelId="{2A2E8E89-2CAE-4493-A218-7446B08A1E57}" type="presParOf" srcId="{B83136F8-01F3-433C-8BA2-A796F8F2FDC5}" destId="{91F42349-B565-4DD4-AABD-77AA5655A03C}" srcOrd="10" destOrd="0" presId="urn:microsoft.com/office/officeart/2008/layout/VerticalCurvedList"/>
    <dgm:cxn modelId="{277D53C1-748E-457F-98D2-0EA3682F9DE2}" type="presParOf" srcId="{91F42349-B565-4DD4-AABD-77AA5655A03C}" destId="{B9A16B16-06C9-4E20-AB2D-0B5516104BE2}" srcOrd="0" destOrd="0" presId="urn:microsoft.com/office/officeart/2008/layout/VerticalCurvedList"/>
    <dgm:cxn modelId="{E99D630A-F40A-4C27-8EB4-998804AA1865}" type="presParOf" srcId="{B83136F8-01F3-433C-8BA2-A796F8F2FDC5}" destId="{E00930D8-0CA9-48D9-9BAE-A9EF59B7674C}" srcOrd="11" destOrd="0" presId="urn:microsoft.com/office/officeart/2008/layout/VerticalCurvedList"/>
    <dgm:cxn modelId="{9E6403D0-147B-4CD7-8F5E-2BEBFC77713D}" type="presParOf" srcId="{B83136F8-01F3-433C-8BA2-A796F8F2FDC5}" destId="{D8DA8F6D-9309-41AA-BA41-3D83138C21E4}" srcOrd="12" destOrd="0" presId="urn:microsoft.com/office/officeart/2008/layout/VerticalCurvedList"/>
    <dgm:cxn modelId="{498AB03F-BD62-4A9E-AC43-065D352911A5}" type="presParOf" srcId="{D8DA8F6D-9309-41AA-BA41-3D83138C21E4}" destId="{F752C0CA-1C5B-4D8D-BF93-7A7C3D048E3A}" srcOrd="0" destOrd="0" presId="urn:microsoft.com/office/officeart/2008/layout/VerticalCurvedList"/>
  </dgm:cxnLst>
  <dgm:bg>
    <a:effectLst>
      <a:glow rad="127000">
        <a:schemeClr val="accent1">
          <a:alpha val="45000"/>
        </a:schemeClr>
      </a:glow>
    </a:effect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2252B05-D6B2-40E4-8B70-D153BA4D4739}" type="doc">
      <dgm:prSet loTypeId="urn:microsoft.com/office/officeart/2009/3/layout/FramedTextPicture" loCatId="picture" qsTypeId="urn:microsoft.com/office/officeart/2005/8/quickstyle/simple1" qsCatId="simple" csTypeId="urn:microsoft.com/office/officeart/2005/8/colors/accent1_2" csCatId="accent1" phldr="0"/>
      <dgm:spPr/>
      <dgm:t>
        <a:bodyPr/>
        <a:lstStyle/>
        <a:p>
          <a:endParaRPr lang="en-US"/>
        </a:p>
      </dgm:t>
    </dgm:pt>
    <dgm:pt modelId="{DF51DB1B-A99E-4754-A9A1-5AC23A3CF8BB}">
      <dgm:prSet phldrT="[Text]" phldr="1"/>
      <dgm:spPr/>
      <dgm:t>
        <a:bodyPr/>
        <a:lstStyle/>
        <a:p>
          <a:endParaRPr lang="en-US"/>
        </a:p>
      </dgm:t>
    </dgm:pt>
    <dgm:pt modelId="{DDFDD61B-7F60-4E40-8ED7-98FEC68DF284}" type="parTrans" cxnId="{3E6CD055-365C-43E7-8038-6C0A9ED8F8C2}">
      <dgm:prSet/>
      <dgm:spPr/>
      <dgm:t>
        <a:bodyPr/>
        <a:lstStyle/>
        <a:p>
          <a:endParaRPr lang="en-US"/>
        </a:p>
      </dgm:t>
    </dgm:pt>
    <dgm:pt modelId="{46F12F23-CF32-44A2-B48D-78903D71AAA4}" type="sibTrans" cxnId="{3E6CD055-365C-43E7-8038-6C0A9ED8F8C2}">
      <dgm:prSet/>
      <dgm:spPr/>
      <dgm:t>
        <a:bodyPr/>
        <a:lstStyle/>
        <a:p>
          <a:endParaRPr lang="en-US"/>
        </a:p>
      </dgm:t>
    </dgm:pt>
    <dgm:pt modelId="{F700D3EB-623C-47C7-BA86-24FE769A1260}" type="pres">
      <dgm:prSet presAssocID="{52252B05-D6B2-40E4-8B70-D153BA4D4739}" presName="Name0" presStyleCnt="0">
        <dgm:presLayoutVars>
          <dgm:chMax/>
          <dgm:chPref/>
          <dgm:dir/>
        </dgm:presLayoutVars>
      </dgm:prSet>
      <dgm:spPr/>
    </dgm:pt>
    <dgm:pt modelId="{A779B9C5-6268-4AAD-97BC-313AF89F9C0D}" type="pres">
      <dgm:prSet presAssocID="{DF51DB1B-A99E-4754-A9A1-5AC23A3CF8BB}" presName="composite" presStyleCnt="0">
        <dgm:presLayoutVars>
          <dgm:chMax/>
          <dgm:chPref/>
        </dgm:presLayoutVars>
      </dgm:prSet>
      <dgm:spPr/>
    </dgm:pt>
    <dgm:pt modelId="{345E8ACC-D6ED-4870-AC3B-C191CE5DDFFD}" type="pres">
      <dgm:prSet presAssocID="{DF51DB1B-A99E-4754-A9A1-5AC23A3CF8BB}" presName="Image" presStyleLbl="bgImgPlace1" presStyleIdx="0" presStyleCnt="1"/>
      <dgm:spPr/>
    </dgm:pt>
    <dgm:pt modelId="{D7AB6BA7-2253-4F22-A8BE-4066B2B9F7D8}" type="pres">
      <dgm:prSet presAssocID="{DF51DB1B-A99E-4754-A9A1-5AC23A3CF8BB}" presName="ParentText" presStyleLbl="revTx" presStyleIdx="0" presStyleCnt="1">
        <dgm:presLayoutVars>
          <dgm:chMax val="0"/>
          <dgm:chPref val="0"/>
          <dgm:bulletEnabled val="1"/>
        </dgm:presLayoutVars>
      </dgm:prSet>
      <dgm:spPr/>
    </dgm:pt>
    <dgm:pt modelId="{8250672E-50F0-428C-81A4-03C728596DA3}" type="pres">
      <dgm:prSet presAssocID="{DF51DB1B-A99E-4754-A9A1-5AC23A3CF8BB}" presName="tlFrame" presStyleLbl="node1" presStyleIdx="0" presStyleCnt="4"/>
      <dgm:spPr/>
    </dgm:pt>
    <dgm:pt modelId="{CA0FBD3E-6EF3-4945-AFE4-C90D33595ED9}" type="pres">
      <dgm:prSet presAssocID="{DF51DB1B-A99E-4754-A9A1-5AC23A3CF8BB}" presName="trFrame" presStyleLbl="node1" presStyleIdx="1" presStyleCnt="4"/>
      <dgm:spPr/>
    </dgm:pt>
    <dgm:pt modelId="{C7F85273-06E2-4AD2-8B8F-8330EB202A5A}" type="pres">
      <dgm:prSet presAssocID="{DF51DB1B-A99E-4754-A9A1-5AC23A3CF8BB}" presName="blFrame" presStyleLbl="node1" presStyleIdx="2" presStyleCnt="4"/>
      <dgm:spPr/>
    </dgm:pt>
    <dgm:pt modelId="{822E60A8-AF98-483A-991B-8886A1B7F949}" type="pres">
      <dgm:prSet presAssocID="{DF51DB1B-A99E-4754-A9A1-5AC23A3CF8BB}" presName="brFrame" presStyleLbl="node1" presStyleIdx="3" presStyleCnt="4"/>
      <dgm:spPr/>
    </dgm:pt>
  </dgm:ptLst>
  <dgm:cxnLst>
    <dgm:cxn modelId="{6A830B00-D394-4766-BCBE-E960E024F781}" type="presOf" srcId="{52252B05-D6B2-40E4-8B70-D153BA4D4739}" destId="{F700D3EB-623C-47C7-BA86-24FE769A1260}" srcOrd="0" destOrd="0" presId="urn:microsoft.com/office/officeart/2009/3/layout/FramedTextPicture"/>
    <dgm:cxn modelId="{3E6CD055-365C-43E7-8038-6C0A9ED8F8C2}" srcId="{52252B05-D6B2-40E4-8B70-D153BA4D4739}" destId="{DF51DB1B-A99E-4754-A9A1-5AC23A3CF8BB}" srcOrd="0" destOrd="0" parTransId="{DDFDD61B-7F60-4E40-8ED7-98FEC68DF284}" sibTransId="{46F12F23-CF32-44A2-B48D-78903D71AAA4}"/>
    <dgm:cxn modelId="{8469AEDD-1674-477B-8029-4BB39216A0A5}" type="presOf" srcId="{DF51DB1B-A99E-4754-A9A1-5AC23A3CF8BB}" destId="{D7AB6BA7-2253-4F22-A8BE-4066B2B9F7D8}" srcOrd="0" destOrd="0" presId="urn:microsoft.com/office/officeart/2009/3/layout/FramedTextPicture"/>
    <dgm:cxn modelId="{7237A498-203C-473D-841C-967908D68691}" type="presParOf" srcId="{F700D3EB-623C-47C7-BA86-24FE769A1260}" destId="{A779B9C5-6268-4AAD-97BC-313AF89F9C0D}" srcOrd="0" destOrd="0" presId="urn:microsoft.com/office/officeart/2009/3/layout/FramedTextPicture"/>
    <dgm:cxn modelId="{157DAB85-2726-4EA4-B22F-648A214FE35A}" type="presParOf" srcId="{A779B9C5-6268-4AAD-97BC-313AF89F9C0D}" destId="{345E8ACC-D6ED-4870-AC3B-C191CE5DDFFD}" srcOrd="0" destOrd="0" presId="urn:microsoft.com/office/officeart/2009/3/layout/FramedTextPicture"/>
    <dgm:cxn modelId="{B7E9D990-E80C-4137-A60B-82D06B8AD3B4}" type="presParOf" srcId="{A779B9C5-6268-4AAD-97BC-313AF89F9C0D}" destId="{D7AB6BA7-2253-4F22-A8BE-4066B2B9F7D8}" srcOrd="1" destOrd="0" presId="urn:microsoft.com/office/officeart/2009/3/layout/FramedTextPicture"/>
    <dgm:cxn modelId="{3905E768-9D48-4F22-9A40-C96FF1D8B3A1}" type="presParOf" srcId="{A779B9C5-6268-4AAD-97BC-313AF89F9C0D}" destId="{8250672E-50F0-428C-81A4-03C728596DA3}" srcOrd="2" destOrd="0" presId="urn:microsoft.com/office/officeart/2009/3/layout/FramedTextPicture"/>
    <dgm:cxn modelId="{91DE2208-368A-4022-83A5-B907C13AC40D}" type="presParOf" srcId="{A779B9C5-6268-4AAD-97BC-313AF89F9C0D}" destId="{CA0FBD3E-6EF3-4945-AFE4-C90D33595ED9}" srcOrd="3" destOrd="0" presId="urn:microsoft.com/office/officeart/2009/3/layout/FramedTextPicture"/>
    <dgm:cxn modelId="{F1092AF6-6161-4121-8F41-35713F4C047A}" type="presParOf" srcId="{A779B9C5-6268-4AAD-97BC-313AF89F9C0D}" destId="{C7F85273-06E2-4AD2-8B8F-8330EB202A5A}" srcOrd="4" destOrd="0" presId="urn:microsoft.com/office/officeart/2009/3/layout/FramedTextPicture"/>
    <dgm:cxn modelId="{856F6D2C-6672-441E-BC3A-7F8C4A379855}" type="presParOf" srcId="{A779B9C5-6268-4AAD-97BC-313AF89F9C0D}" destId="{822E60A8-AF98-483A-991B-8886A1B7F949}" srcOrd="5" destOrd="0" presId="urn:microsoft.com/office/officeart/2009/3/layout/FramedTextPictur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48FA980-E311-4D66-8F69-99C7006BDD3A}" type="doc">
      <dgm:prSet loTypeId="urn:microsoft.com/office/officeart/2005/8/layout/vList2" loCatId="list" qsTypeId="urn:microsoft.com/office/officeart/2005/8/quickstyle/simple3" qsCatId="simple" csTypeId="urn:microsoft.com/office/officeart/2005/8/colors/accent1_2" csCatId="accent1" phldr="1"/>
      <dgm:spPr/>
      <dgm:t>
        <a:bodyPr/>
        <a:lstStyle/>
        <a:p>
          <a:endParaRPr lang="en-US"/>
        </a:p>
      </dgm:t>
    </dgm:pt>
    <dgm:pt modelId="{9996FC44-8E05-46F4-B321-0245A79FF095}">
      <dgm:prSet/>
      <dgm:spPr/>
      <dgm:t>
        <a:bodyPr/>
        <a:lstStyle/>
        <a:p>
          <a:r>
            <a:rPr lang="en-US" b="1" i="0" dirty="0"/>
            <a:t>Project Description</a:t>
          </a:r>
          <a:endParaRPr lang="en-US" dirty="0"/>
        </a:p>
      </dgm:t>
    </dgm:pt>
    <dgm:pt modelId="{7145F348-B972-4C56-BE30-54E15EDDF972}" type="parTrans" cxnId="{8A9F0E01-DB1F-4E63-A86C-998FF896C49A}">
      <dgm:prSet/>
      <dgm:spPr/>
      <dgm:t>
        <a:bodyPr/>
        <a:lstStyle/>
        <a:p>
          <a:endParaRPr lang="en-US"/>
        </a:p>
      </dgm:t>
    </dgm:pt>
    <dgm:pt modelId="{DEAB96BB-CFFF-44E9-B1EC-89715DFF13CC}" type="sibTrans" cxnId="{8A9F0E01-DB1F-4E63-A86C-998FF896C49A}">
      <dgm:prSet/>
      <dgm:spPr/>
      <dgm:t>
        <a:bodyPr/>
        <a:lstStyle/>
        <a:p>
          <a:endParaRPr lang="en-US"/>
        </a:p>
      </dgm:t>
    </dgm:pt>
    <dgm:pt modelId="{C0F43FEF-A06A-496B-B7EA-908363AFBD9C}" type="pres">
      <dgm:prSet presAssocID="{C48FA980-E311-4D66-8F69-99C7006BDD3A}" presName="linear" presStyleCnt="0">
        <dgm:presLayoutVars>
          <dgm:animLvl val="lvl"/>
          <dgm:resizeHandles val="exact"/>
        </dgm:presLayoutVars>
      </dgm:prSet>
      <dgm:spPr/>
    </dgm:pt>
    <dgm:pt modelId="{CB6F3644-88C8-454C-A93E-F019F2A266C8}" type="pres">
      <dgm:prSet presAssocID="{9996FC44-8E05-46F4-B321-0245A79FF095}" presName="parentText" presStyleLbl="node1" presStyleIdx="0" presStyleCnt="1" custScaleY="39173" custLinFactNeighborX="1064" custLinFactNeighborY="22187">
        <dgm:presLayoutVars>
          <dgm:chMax val="0"/>
          <dgm:bulletEnabled val="1"/>
        </dgm:presLayoutVars>
      </dgm:prSet>
      <dgm:spPr/>
    </dgm:pt>
  </dgm:ptLst>
  <dgm:cxnLst>
    <dgm:cxn modelId="{8A9F0E01-DB1F-4E63-A86C-998FF896C49A}" srcId="{C48FA980-E311-4D66-8F69-99C7006BDD3A}" destId="{9996FC44-8E05-46F4-B321-0245A79FF095}" srcOrd="0" destOrd="0" parTransId="{7145F348-B972-4C56-BE30-54E15EDDF972}" sibTransId="{DEAB96BB-CFFF-44E9-B1EC-89715DFF13CC}"/>
    <dgm:cxn modelId="{7B08B16B-943F-481F-AE05-1FB977EA074E}" type="presOf" srcId="{C48FA980-E311-4D66-8F69-99C7006BDD3A}" destId="{C0F43FEF-A06A-496B-B7EA-908363AFBD9C}" srcOrd="0" destOrd="0" presId="urn:microsoft.com/office/officeart/2005/8/layout/vList2"/>
    <dgm:cxn modelId="{3BC88F76-00E5-441F-B483-3E398264BE48}" type="presOf" srcId="{9996FC44-8E05-46F4-B321-0245A79FF095}" destId="{CB6F3644-88C8-454C-A93E-F019F2A266C8}" srcOrd="0" destOrd="0" presId="urn:microsoft.com/office/officeart/2005/8/layout/vList2"/>
    <dgm:cxn modelId="{6C35E8D5-801A-407F-9183-06BD8F408D43}" type="presParOf" srcId="{C0F43FEF-A06A-496B-B7EA-908363AFBD9C}" destId="{CB6F3644-88C8-454C-A93E-F019F2A266C8}"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CB7050-0619-477B-8437-56517873C374}">
      <dsp:nvSpPr>
        <dsp:cNvPr id="0" name=""/>
        <dsp:cNvSpPr/>
      </dsp:nvSpPr>
      <dsp:spPr>
        <a:xfrm>
          <a:off x="-5134592" y="-786541"/>
          <a:ext cx="6114601" cy="6114601"/>
        </a:xfrm>
        <a:prstGeom prst="blockArc">
          <a:avLst>
            <a:gd name="adj1" fmla="val 18900000"/>
            <a:gd name="adj2" fmla="val 2700000"/>
            <a:gd name="adj3" fmla="val 353"/>
          </a:avLst>
        </a:prstGeom>
        <a:noFill/>
        <a:ln w="127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D243F3-042C-4D21-9CEF-F565087A66A1}">
      <dsp:nvSpPr>
        <dsp:cNvPr id="0" name=""/>
        <dsp:cNvSpPr/>
      </dsp:nvSpPr>
      <dsp:spPr>
        <a:xfrm>
          <a:off x="365536" y="219854"/>
          <a:ext cx="7213504" cy="478131"/>
        </a:xfrm>
        <a:prstGeom prst="rect">
          <a:avLst/>
        </a:prstGeom>
        <a:gradFill rotWithShape="0">
          <a:gsLst>
            <a:gs pos="0">
              <a:schemeClr val="accent2">
                <a:hueOff val="0"/>
                <a:satOff val="0"/>
                <a:lumOff val="0"/>
                <a:alphaOff val="0"/>
                <a:tint val="60000"/>
                <a:satMod val="105000"/>
                <a:lumMod val="105000"/>
              </a:schemeClr>
            </a:gs>
            <a:gs pos="100000">
              <a:schemeClr val="accent2">
                <a:hueOff val="0"/>
                <a:satOff val="0"/>
                <a:lumOff val="0"/>
                <a:alphaOff val="0"/>
                <a:tint val="65000"/>
                <a:satMod val="100000"/>
                <a:lumMod val="100000"/>
              </a:schemeClr>
            </a:gs>
            <a:gs pos="100000">
              <a:schemeClr val="accent2">
                <a:hueOff val="0"/>
                <a:satOff val="0"/>
                <a:lumOff val="0"/>
                <a:alphaOff val="0"/>
                <a:tint val="70000"/>
                <a:satMod val="100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79517" tIns="63500" rIns="63500" bIns="63500" numCol="1" spcCol="1270" anchor="ctr" anchorCtr="0">
          <a:noAutofit/>
        </a:bodyPr>
        <a:lstStyle/>
        <a:p>
          <a:pPr marL="0" lvl="0" indent="0" algn="l" defTabSz="1111250">
            <a:lnSpc>
              <a:spcPct val="90000"/>
            </a:lnSpc>
            <a:spcBef>
              <a:spcPct val="0"/>
            </a:spcBef>
            <a:spcAft>
              <a:spcPct val="35000"/>
            </a:spcAft>
            <a:buNone/>
          </a:pPr>
          <a:r>
            <a:rPr lang="en-US" sz="2500" b="1" i="0" kern="1200" dirty="0"/>
            <a:t>Project Description</a:t>
          </a:r>
          <a:endParaRPr lang="en-US" sz="2500" kern="1200" dirty="0"/>
        </a:p>
      </dsp:txBody>
      <dsp:txXfrm>
        <a:off x="365536" y="219854"/>
        <a:ext cx="7213504" cy="478131"/>
      </dsp:txXfrm>
    </dsp:sp>
    <dsp:sp modelId="{4C85C7D9-009F-4D6B-A152-14820B6AA59B}">
      <dsp:nvSpPr>
        <dsp:cNvPr id="0" name=""/>
        <dsp:cNvSpPr/>
      </dsp:nvSpPr>
      <dsp:spPr>
        <a:xfrm>
          <a:off x="66704" y="179390"/>
          <a:ext cx="597663" cy="597663"/>
        </a:xfrm>
        <a:prstGeom prst="ellipse">
          <a:avLst/>
        </a:prstGeom>
        <a:gradFill rotWithShape="0">
          <a:gsLst>
            <a:gs pos="0">
              <a:schemeClr val="lt1">
                <a:hueOff val="0"/>
                <a:satOff val="0"/>
                <a:lumOff val="0"/>
                <a:alphaOff val="0"/>
                <a:tint val="60000"/>
                <a:satMod val="105000"/>
                <a:lumMod val="105000"/>
              </a:schemeClr>
            </a:gs>
            <a:gs pos="100000">
              <a:schemeClr val="lt1">
                <a:hueOff val="0"/>
                <a:satOff val="0"/>
                <a:lumOff val="0"/>
                <a:alphaOff val="0"/>
                <a:tint val="65000"/>
                <a:satMod val="100000"/>
                <a:lumMod val="100000"/>
              </a:schemeClr>
            </a:gs>
            <a:gs pos="100000">
              <a:schemeClr val="lt1">
                <a:hueOff val="0"/>
                <a:satOff val="0"/>
                <a:lumOff val="0"/>
                <a:alphaOff val="0"/>
                <a:tint val="70000"/>
                <a:satMod val="100000"/>
                <a:lumMod val="100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D6BFA666-17B6-4ED0-B348-D6E9078D2109}">
      <dsp:nvSpPr>
        <dsp:cNvPr id="0" name=""/>
        <dsp:cNvSpPr/>
      </dsp:nvSpPr>
      <dsp:spPr>
        <a:xfrm>
          <a:off x="758832" y="956262"/>
          <a:ext cx="6820209" cy="478131"/>
        </a:xfrm>
        <a:prstGeom prst="rect">
          <a:avLst/>
        </a:prstGeom>
        <a:gradFill rotWithShape="0">
          <a:gsLst>
            <a:gs pos="0">
              <a:schemeClr val="accent2">
                <a:hueOff val="549268"/>
                <a:satOff val="-9762"/>
                <a:lumOff val="314"/>
                <a:alphaOff val="0"/>
                <a:tint val="60000"/>
                <a:satMod val="105000"/>
                <a:lumMod val="105000"/>
              </a:schemeClr>
            </a:gs>
            <a:gs pos="100000">
              <a:schemeClr val="accent2">
                <a:hueOff val="549268"/>
                <a:satOff val="-9762"/>
                <a:lumOff val="314"/>
                <a:alphaOff val="0"/>
                <a:tint val="65000"/>
                <a:satMod val="100000"/>
                <a:lumMod val="100000"/>
              </a:schemeClr>
            </a:gs>
            <a:gs pos="100000">
              <a:schemeClr val="accent2">
                <a:hueOff val="549268"/>
                <a:satOff val="-9762"/>
                <a:lumOff val="314"/>
                <a:alphaOff val="0"/>
                <a:tint val="70000"/>
                <a:satMod val="100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79517" tIns="63500" rIns="63500" bIns="63500" numCol="1" spcCol="1270" anchor="ctr" anchorCtr="0">
          <a:noAutofit/>
        </a:bodyPr>
        <a:lstStyle/>
        <a:p>
          <a:pPr marL="0" lvl="0" indent="0" algn="l" defTabSz="1111250">
            <a:lnSpc>
              <a:spcPct val="90000"/>
            </a:lnSpc>
            <a:spcBef>
              <a:spcPct val="0"/>
            </a:spcBef>
            <a:spcAft>
              <a:spcPct val="35000"/>
            </a:spcAft>
            <a:buNone/>
          </a:pPr>
          <a:r>
            <a:rPr lang="en-US" sz="2500" b="1" i="0" kern="1200" dirty="0"/>
            <a:t>Approach</a:t>
          </a:r>
          <a:endParaRPr lang="en-US" sz="2500" kern="1200" dirty="0"/>
        </a:p>
      </dsp:txBody>
      <dsp:txXfrm>
        <a:off x="758832" y="956262"/>
        <a:ext cx="6820209" cy="478131"/>
      </dsp:txXfrm>
    </dsp:sp>
    <dsp:sp modelId="{1C3CF1FA-3953-4C59-938A-E03954121FC8}">
      <dsp:nvSpPr>
        <dsp:cNvPr id="0" name=""/>
        <dsp:cNvSpPr/>
      </dsp:nvSpPr>
      <dsp:spPr>
        <a:xfrm>
          <a:off x="460000" y="896495"/>
          <a:ext cx="597663" cy="597663"/>
        </a:xfrm>
        <a:prstGeom prst="ellipse">
          <a:avLst/>
        </a:prstGeom>
        <a:gradFill rotWithShape="0">
          <a:gsLst>
            <a:gs pos="0">
              <a:schemeClr val="lt1">
                <a:hueOff val="0"/>
                <a:satOff val="0"/>
                <a:lumOff val="0"/>
                <a:alphaOff val="0"/>
                <a:tint val="60000"/>
                <a:satMod val="105000"/>
                <a:lumMod val="105000"/>
              </a:schemeClr>
            </a:gs>
            <a:gs pos="100000">
              <a:schemeClr val="lt1">
                <a:hueOff val="0"/>
                <a:satOff val="0"/>
                <a:lumOff val="0"/>
                <a:alphaOff val="0"/>
                <a:tint val="65000"/>
                <a:satMod val="100000"/>
                <a:lumMod val="100000"/>
              </a:schemeClr>
            </a:gs>
            <a:gs pos="100000">
              <a:schemeClr val="lt1">
                <a:hueOff val="0"/>
                <a:satOff val="0"/>
                <a:lumOff val="0"/>
                <a:alphaOff val="0"/>
                <a:tint val="70000"/>
                <a:satMod val="100000"/>
                <a:lumMod val="100000"/>
              </a:schemeClr>
            </a:gs>
          </a:gsLst>
          <a:lin ang="5400000" scaled="0"/>
        </a:gradFill>
        <a:ln w="6350" cap="flat" cmpd="sng" algn="ctr">
          <a:solidFill>
            <a:schemeClr val="accent2">
              <a:hueOff val="549268"/>
              <a:satOff val="-9762"/>
              <a:lumOff val="314"/>
              <a:alphaOff val="0"/>
            </a:schemeClr>
          </a:solidFill>
          <a:prstDash val="solid"/>
        </a:ln>
        <a:effectLst/>
      </dsp:spPr>
      <dsp:style>
        <a:lnRef idx="1">
          <a:scrgbClr r="0" g="0" b="0"/>
        </a:lnRef>
        <a:fillRef idx="2">
          <a:scrgbClr r="0" g="0" b="0"/>
        </a:fillRef>
        <a:effectRef idx="0">
          <a:scrgbClr r="0" g="0" b="0"/>
        </a:effectRef>
        <a:fontRef idx="minor"/>
      </dsp:style>
    </dsp:sp>
    <dsp:sp modelId="{E5133170-5569-42A5-B627-BF304CD2B9BC}">
      <dsp:nvSpPr>
        <dsp:cNvPr id="0" name=""/>
        <dsp:cNvSpPr/>
      </dsp:nvSpPr>
      <dsp:spPr>
        <a:xfrm>
          <a:off x="911450" y="1684255"/>
          <a:ext cx="6640365" cy="478131"/>
        </a:xfrm>
        <a:prstGeom prst="rect">
          <a:avLst/>
        </a:prstGeom>
        <a:gradFill rotWithShape="0">
          <a:gsLst>
            <a:gs pos="0">
              <a:schemeClr val="accent2">
                <a:hueOff val="1098536"/>
                <a:satOff val="-19523"/>
                <a:lumOff val="628"/>
                <a:tint val="60000"/>
                <a:satMod val="105000"/>
                <a:lumMod val="105000"/>
                <a:alpha val="70000"/>
              </a:schemeClr>
            </a:gs>
            <a:gs pos="100000">
              <a:schemeClr val="accent2">
                <a:hueOff val="1098536"/>
                <a:satOff val="-19523"/>
                <a:lumOff val="628"/>
                <a:alphaOff val="0"/>
                <a:tint val="65000"/>
                <a:satMod val="100000"/>
                <a:lumMod val="100000"/>
              </a:schemeClr>
            </a:gs>
            <a:gs pos="100000">
              <a:schemeClr val="accent2">
                <a:hueOff val="1098536"/>
                <a:satOff val="-19523"/>
                <a:lumOff val="628"/>
                <a:alphaOff val="0"/>
                <a:tint val="70000"/>
                <a:satMod val="100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79517" tIns="63500" rIns="63500" bIns="63500" numCol="1" spcCol="1270" anchor="ctr" anchorCtr="0">
          <a:noAutofit/>
        </a:bodyPr>
        <a:lstStyle/>
        <a:p>
          <a:pPr marL="0" lvl="0" indent="0" algn="l" defTabSz="1111250">
            <a:lnSpc>
              <a:spcPct val="90000"/>
            </a:lnSpc>
            <a:spcBef>
              <a:spcPct val="0"/>
            </a:spcBef>
            <a:spcAft>
              <a:spcPct val="35000"/>
            </a:spcAft>
            <a:buNone/>
          </a:pPr>
          <a:r>
            <a:rPr lang="en-US" sz="2500" b="1" i="0" kern="1200" dirty="0"/>
            <a:t>Tech-Stack Used </a:t>
          </a:r>
          <a:endParaRPr lang="en-US" sz="2500" kern="1200" dirty="0"/>
        </a:p>
      </dsp:txBody>
      <dsp:txXfrm>
        <a:off x="911450" y="1684255"/>
        <a:ext cx="6640365" cy="478131"/>
      </dsp:txXfrm>
    </dsp:sp>
    <dsp:sp modelId="{83C787CB-8477-40ED-B747-B555FC2669D3}">
      <dsp:nvSpPr>
        <dsp:cNvPr id="0" name=""/>
        <dsp:cNvSpPr/>
      </dsp:nvSpPr>
      <dsp:spPr>
        <a:xfrm>
          <a:off x="639844" y="1613601"/>
          <a:ext cx="597663" cy="597663"/>
        </a:xfrm>
        <a:prstGeom prst="ellipse">
          <a:avLst/>
        </a:prstGeom>
        <a:gradFill rotWithShape="0">
          <a:gsLst>
            <a:gs pos="0">
              <a:schemeClr val="lt1">
                <a:hueOff val="0"/>
                <a:satOff val="0"/>
                <a:lumOff val="0"/>
                <a:alphaOff val="0"/>
                <a:tint val="60000"/>
                <a:satMod val="105000"/>
                <a:lumMod val="105000"/>
              </a:schemeClr>
            </a:gs>
            <a:gs pos="100000">
              <a:schemeClr val="lt1">
                <a:hueOff val="0"/>
                <a:satOff val="0"/>
                <a:lumOff val="0"/>
                <a:alphaOff val="0"/>
                <a:tint val="65000"/>
                <a:satMod val="100000"/>
                <a:lumMod val="100000"/>
              </a:schemeClr>
            </a:gs>
            <a:gs pos="100000">
              <a:schemeClr val="lt1">
                <a:hueOff val="0"/>
                <a:satOff val="0"/>
                <a:lumOff val="0"/>
                <a:alphaOff val="0"/>
                <a:tint val="70000"/>
                <a:satMod val="100000"/>
                <a:lumMod val="100000"/>
              </a:schemeClr>
            </a:gs>
          </a:gsLst>
          <a:lin ang="5400000" scaled="0"/>
        </a:gradFill>
        <a:ln w="6350" cap="flat" cmpd="sng" algn="ctr">
          <a:solidFill>
            <a:schemeClr val="accent2">
              <a:hueOff val="1098536"/>
              <a:satOff val="-19523"/>
              <a:lumOff val="628"/>
              <a:alphaOff val="0"/>
            </a:schemeClr>
          </a:solidFill>
          <a:prstDash val="solid"/>
        </a:ln>
        <a:effectLst/>
      </dsp:spPr>
      <dsp:style>
        <a:lnRef idx="1">
          <a:scrgbClr r="0" g="0" b="0"/>
        </a:lnRef>
        <a:fillRef idx="2">
          <a:scrgbClr r="0" g="0" b="0"/>
        </a:fillRef>
        <a:effectRef idx="0">
          <a:scrgbClr r="0" g="0" b="0"/>
        </a:effectRef>
        <a:fontRef idx="minor"/>
      </dsp:style>
    </dsp:sp>
    <dsp:sp modelId="{265DC403-B56A-4956-92FB-91FB309A6782}">
      <dsp:nvSpPr>
        <dsp:cNvPr id="0" name=""/>
        <dsp:cNvSpPr/>
      </dsp:nvSpPr>
      <dsp:spPr>
        <a:xfrm>
          <a:off x="938676" y="2390019"/>
          <a:ext cx="6640365" cy="478131"/>
        </a:xfrm>
        <a:prstGeom prst="rect">
          <a:avLst/>
        </a:prstGeom>
        <a:gradFill rotWithShape="0">
          <a:gsLst>
            <a:gs pos="0">
              <a:schemeClr val="accent2">
                <a:hueOff val="1647804"/>
                <a:satOff val="-29285"/>
                <a:lumOff val="941"/>
                <a:alphaOff val="0"/>
                <a:tint val="60000"/>
                <a:satMod val="105000"/>
                <a:lumMod val="105000"/>
              </a:schemeClr>
            </a:gs>
            <a:gs pos="100000">
              <a:schemeClr val="accent2">
                <a:hueOff val="1647804"/>
                <a:satOff val="-29285"/>
                <a:lumOff val="941"/>
                <a:alphaOff val="0"/>
                <a:tint val="65000"/>
                <a:satMod val="100000"/>
                <a:lumMod val="100000"/>
              </a:schemeClr>
            </a:gs>
            <a:gs pos="100000">
              <a:schemeClr val="accent2">
                <a:hueOff val="1647804"/>
                <a:satOff val="-29285"/>
                <a:lumOff val="941"/>
                <a:alphaOff val="0"/>
                <a:tint val="70000"/>
                <a:satMod val="100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79517" tIns="63500" rIns="63500" bIns="63500" numCol="1" spcCol="1270" anchor="ctr" anchorCtr="0">
          <a:noAutofit/>
        </a:bodyPr>
        <a:lstStyle/>
        <a:p>
          <a:pPr marL="0" lvl="0" indent="0" algn="l" defTabSz="1111250">
            <a:lnSpc>
              <a:spcPct val="90000"/>
            </a:lnSpc>
            <a:spcBef>
              <a:spcPct val="0"/>
            </a:spcBef>
            <a:spcAft>
              <a:spcPct val="35000"/>
            </a:spcAft>
            <a:buNone/>
          </a:pPr>
          <a:r>
            <a:rPr lang="en-US" sz="2500" b="1" i="0" kern="1200" dirty="0"/>
            <a:t>Case Study 1 (Job Data) </a:t>
          </a:r>
          <a:endParaRPr lang="en-US" sz="2500" kern="1200" dirty="0"/>
        </a:p>
      </dsp:txBody>
      <dsp:txXfrm>
        <a:off x="938676" y="2390019"/>
        <a:ext cx="6640365" cy="478131"/>
      </dsp:txXfrm>
    </dsp:sp>
    <dsp:sp modelId="{2AD6A09D-EE4A-40D3-905C-0849A2A4C4A4}">
      <dsp:nvSpPr>
        <dsp:cNvPr id="0" name=""/>
        <dsp:cNvSpPr/>
      </dsp:nvSpPr>
      <dsp:spPr>
        <a:xfrm>
          <a:off x="639844" y="2330253"/>
          <a:ext cx="597663" cy="597663"/>
        </a:xfrm>
        <a:prstGeom prst="ellipse">
          <a:avLst/>
        </a:prstGeom>
        <a:gradFill rotWithShape="0">
          <a:gsLst>
            <a:gs pos="0">
              <a:schemeClr val="lt1">
                <a:hueOff val="0"/>
                <a:satOff val="0"/>
                <a:lumOff val="0"/>
                <a:alphaOff val="0"/>
                <a:tint val="60000"/>
                <a:satMod val="105000"/>
                <a:lumMod val="105000"/>
              </a:schemeClr>
            </a:gs>
            <a:gs pos="100000">
              <a:schemeClr val="lt1">
                <a:hueOff val="0"/>
                <a:satOff val="0"/>
                <a:lumOff val="0"/>
                <a:alphaOff val="0"/>
                <a:tint val="65000"/>
                <a:satMod val="100000"/>
                <a:lumMod val="100000"/>
              </a:schemeClr>
            </a:gs>
            <a:gs pos="100000">
              <a:schemeClr val="lt1">
                <a:hueOff val="0"/>
                <a:satOff val="0"/>
                <a:lumOff val="0"/>
                <a:alphaOff val="0"/>
                <a:tint val="70000"/>
                <a:satMod val="100000"/>
                <a:lumMod val="100000"/>
              </a:schemeClr>
            </a:gs>
          </a:gsLst>
          <a:lin ang="5400000" scaled="0"/>
        </a:gradFill>
        <a:ln w="6350" cap="flat" cmpd="sng" algn="ctr">
          <a:solidFill>
            <a:schemeClr val="accent2">
              <a:hueOff val="1647804"/>
              <a:satOff val="-29285"/>
              <a:lumOff val="941"/>
              <a:alphaOff val="0"/>
            </a:schemeClr>
          </a:solidFill>
          <a:prstDash val="solid"/>
        </a:ln>
        <a:effectLst/>
      </dsp:spPr>
      <dsp:style>
        <a:lnRef idx="1">
          <a:scrgbClr r="0" g="0" b="0"/>
        </a:lnRef>
        <a:fillRef idx="2">
          <a:scrgbClr r="0" g="0" b="0"/>
        </a:fillRef>
        <a:effectRef idx="0">
          <a:scrgbClr r="0" g="0" b="0"/>
        </a:effectRef>
        <a:fontRef idx="minor"/>
      </dsp:style>
    </dsp:sp>
    <dsp:sp modelId="{BD84A622-66D7-4AA0-B20C-79D4A49D6DA8}">
      <dsp:nvSpPr>
        <dsp:cNvPr id="0" name=""/>
        <dsp:cNvSpPr/>
      </dsp:nvSpPr>
      <dsp:spPr>
        <a:xfrm>
          <a:off x="758832" y="3107125"/>
          <a:ext cx="6820209" cy="478131"/>
        </a:xfrm>
        <a:prstGeom prst="rect">
          <a:avLst/>
        </a:prstGeom>
        <a:gradFill rotWithShape="0">
          <a:gsLst>
            <a:gs pos="0">
              <a:schemeClr val="accent2">
                <a:hueOff val="2197072"/>
                <a:satOff val="-39046"/>
                <a:lumOff val="1255"/>
                <a:alphaOff val="0"/>
                <a:tint val="60000"/>
                <a:satMod val="105000"/>
                <a:lumMod val="105000"/>
              </a:schemeClr>
            </a:gs>
            <a:gs pos="100000">
              <a:schemeClr val="accent2">
                <a:hueOff val="2197072"/>
                <a:satOff val="-39046"/>
                <a:lumOff val="1255"/>
                <a:alphaOff val="0"/>
                <a:tint val="65000"/>
                <a:satMod val="100000"/>
                <a:lumMod val="100000"/>
              </a:schemeClr>
            </a:gs>
            <a:gs pos="100000">
              <a:schemeClr val="accent2">
                <a:hueOff val="2197072"/>
                <a:satOff val="-39046"/>
                <a:lumOff val="1255"/>
                <a:alphaOff val="0"/>
                <a:tint val="70000"/>
                <a:satMod val="100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79517" tIns="63500" rIns="63500" bIns="63500" numCol="1" spcCol="1270" anchor="ctr" anchorCtr="0">
          <a:noAutofit/>
        </a:bodyPr>
        <a:lstStyle/>
        <a:p>
          <a:pPr marL="0" lvl="0" indent="0" algn="l" defTabSz="1111250">
            <a:lnSpc>
              <a:spcPct val="90000"/>
            </a:lnSpc>
            <a:spcBef>
              <a:spcPct val="0"/>
            </a:spcBef>
            <a:spcAft>
              <a:spcPct val="35000"/>
            </a:spcAft>
            <a:buNone/>
          </a:pPr>
          <a:r>
            <a:rPr lang="en-US" sz="2500" b="1" i="0" kern="1200" dirty="0"/>
            <a:t>Case Study 2 (Investigating metric spike)</a:t>
          </a:r>
          <a:endParaRPr lang="en-US" sz="2500" kern="1200" dirty="0"/>
        </a:p>
      </dsp:txBody>
      <dsp:txXfrm>
        <a:off x="758832" y="3107125"/>
        <a:ext cx="6820209" cy="478131"/>
      </dsp:txXfrm>
    </dsp:sp>
    <dsp:sp modelId="{B9A16B16-06C9-4E20-AB2D-0B5516104BE2}">
      <dsp:nvSpPr>
        <dsp:cNvPr id="0" name=""/>
        <dsp:cNvSpPr/>
      </dsp:nvSpPr>
      <dsp:spPr>
        <a:xfrm>
          <a:off x="460000" y="3047359"/>
          <a:ext cx="597663" cy="597663"/>
        </a:xfrm>
        <a:prstGeom prst="ellipse">
          <a:avLst/>
        </a:prstGeom>
        <a:gradFill rotWithShape="0">
          <a:gsLst>
            <a:gs pos="0">
              <a:schemeClr val="lt1">
                <a:hueOff val="0"/>
                <a:satOff val="0"/>
                <a:lumOff val="0"/>
                <a:alphaOff val="0"/>
                <a:tint val="60000"/>
                <a:satMod val="105000"/>
                <a:lumMod val="105000"/>
              </a:schemeClr>
            </a:gs>
            <a:gs pos="100000">
              <a:schemeClr val="lt1">
                <a:hueOff val="0"/>
                <a:satOff val="0"/>
                <a:lumOff val="0"/>
                <a:alphaOff val="0"/>
                <a:tint val="65000"/>
                <a:satMod val="100000"/>
                <a:lumMod val="100000"/>
              </a:schemeClr>
            </a:gs>
            <a:gs pos="100000">
              <a:schemeClr val="lt1">
                <a:hueOff val="0"/>
                <a:satOff val="0"/>
                <a:lumOff val="0"/>
                <a:alphaOff val="0"/>
                <a:tint val="70000"/>
                <a:satMod val="100000"/>
                <a:lumMod val="100000"/>
              </a:schemeClr>
            </a:gs>
          </a:gsLst>
          <a:lin ang="5400000" scaled="0"/>
        </a:gradFill>
        <a:ln w="6350" cap="flat" cmpd="sng" algn="ctr">
          <a:solidFill>
            <a:schemeClr val="accent2">
              <a:hueOff val="2197072"/>
              <a:satOff val="-39046"/>
              <a:lumOff val="1255"/>
              <a:alphaOff val="0"/>
            </a:schemeClr>
          </a:solidFill>
          <a:prstDash val="solid"/>
        </a:ln>
        <a:effectLst/>
      </dsp:spPr>
      <dsp:style>
        <a:lnRef idx="1">
          <a:scrgbClr r="0" g="0" b="0"/>
        </a:lnRef>
        <a:fillRef idx="2">
          <a:scrgbClr r="0" g="0" b="0"/>
        </a:fillRef>
        <a:effectRef idx="0">
          <a:scrgbClr r="0" g="0" b="0"/>
        </a:effectRef>
        <a:fontRef idx="minor"/>
      </dsp:style>
    </dsp:sp>
    <dsp:sp modelId="{E00930D8-0CA9-48D9-9BAE-A9EF59B7674C}">
      <dsp:nvSpPr>
        <dsp:cNvPr id="0" name=""/>
        <dsp:cNvSpPr/>
      </dsp:nvSpPr>
      <dsp:spPr>
        <a:xfrm>
          <a:off x="365536" y="3867774"/>
          <a:ext cx="7213504" cy="478131"/>
        </a:xfrm>
        <a:prstGeom prst="rect">
          <a:avLst/>
        </a:prstGeom>
        <a:gradFill rotWithShape="0">
          <a:gsLst>
            <a:gs pos="0">
              <a:schemeClr val="accent2">
                <a:hueOff val="2746340"/>
                <a:satOff val="-48808"/>
                <a:lumOff val="1569"/>
                <a:alphaOff val="0"/>
                <a:tint val="60000"/>
                <a:satMod val="105000"/>
                <a:lumMod val="105000"/>
              </a:schemeClr>
            </a:gs>
            <a:gs pos="100000">
              <a:schemeClr val="accent2">
                <a:hueOff val="2746340"/>
                <a:satOff val="-48808"/>
                <a:lumOff val="1569"/>
                <a:alphaOff val="0"/>
                <a:tint val="65000"/>
                <a:satMod val="100000"/>
                <a:lumMod val="100000"/>
              </a:schemeClr>
            </a:gs>
            <a:gs pos="100000">
              <a:schemeClr val="accent2">
                <a:hueOff val="2746340"/>
                <a:satOff val="-48808"/>
                <a:lumOff val="1569"/>
                <a:alphaOff val="0"/>
                <a:tint val="70000"/>
                <a:satMod val="100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379517" tIns="63500" rIns="63500" bIns="63500" numCol="1" spcCol="1270" anchor="ctr" anchorCtr="0">
          <a:noAutofit/>
        </a:bodyPr>
        <a:lstStyle/>
        <a:p>
          <a:pPr marL="0" lvl="0" indent="0" algn="l" defTabSz="1111250">
            <a:lnSpc>
              <a:spcPct val="90000"/>
            </a:lnSpc>
            <a:spcBef>
              <a:spcPct val="0"/>
            </a:spcBef>
            <a:spcAft>
              <a:spcPct val="35000"/>
            </a:spcAft>
            <a:buNone/>
          </a:pPr>
          <a:r>
            <a:rPr lang="en-US" sz="2500" b="1" i="0" kern="1200" dirty="0"/>
            <a:t>Result</a:t>
          </a:r>
          <a:endParaRPr lang="en-US" sz="2500" kern="1200" dirty="0"/>
        </a:p>
      </dsp:txBody>
      <dsp:txXfrm>
        <a:off x="365536" y="3867774"/>
        <a:ext cx="7213504" cy="478131"/>
      </dsp:txXfrm>
    </dsp:sp>
    <dsp:sp modelId="{F752C0CA-1C5B-4D8D-BF93-7A7C3D048E3A}">
      <dsp:nvSpPr>
        <dsp:cNvPr id="0" name=""/>
        <dsp:cNvSpPr/>
      </dsp:nvSpPr>
      <dsp:spPr>
        <a:xfrm>
          <a:off x="66704" y="3764465"/>
          <a:ext cx="597663" cy="597663"/>
        </a:xfrm>
        <a:prstGeom prst="ellipse">
          <a:avLst/>
        </a:prstGeom>
        <a:gradFill rotWithShape="0">
          <a:gsLst>
            <a:gs pos="0">
              <a:schemeClr val="lt1">
                <a:hueOff val="0"/>
                <a:satOff val="0"/>
                <a:lumOff val="0"/>
                <a:alphaOff val="0"/>
                <a:tint val="60000"/>
                <a:satMod val="105000"/>
                <a:lumMod val="105000"/>
              </a:schemeClr>
            </a:gs>
            <a:gs pos="100000">
              <a:schemeClr val="lt1">
                <a:hueOff val="0"/>
                <a:satOff val="0"/>
                <a:lumOff val="0"/>
                <a:alphaOff val="0"/>
                <a:tint val="65000"/>
                <a:satMod val="100000"/>
                <a:lumMod val="100000"/>
              </a:schemeClr>
            </a:gs>
            <a:gs pos="100000">
              <a:schemeClr val="lt1">
                <a:hueOff val="0"/>
                <a:satOff val="0"/>
                <a:lumOff val="0"/>
                <a:alphaOff val="0"/>
                <a:tint val="70000"/>
                <a:satMod val="100000"/>
                <a:lumMod val="100000"/>
              </a:schemeClr>
            </a:gs>
          </a:gsLst>
          <a:lin ang="5400000" scaled="0"/>
        </a:gradFill>
        <a:ln w="6350" cap="flat" cmpd="sng" algn="ctr">
          <a:solidFill>
            <a:schemeClr val="accent2">
              <a:hueOff val="2746340"/>
              <a:satOff val="-48808"/>
              <a:lumOff val="1569"/>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5E8ACC-D6ED-4870-AC3B-C191CE5DDFFD}">
      <dsp:nvSpPr>
        <dsp:cNvPr id="0" name=""/>
        <dsp:cNvSpPr/>
      </dsp:nvSpPr>
      <dsp:spPr>
        <a:xfrm>
          <a:off x="2107480" y="0"/>
          <a:ext cx="2253230" cy="1502147"/>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7AB6BA7-2253-4F22-A8BE-4066B2B9F7D8}">
      <dsp:nvSpPr>
        <dsp:cNvPr id="0" name=""/>
        <dsp:cNvSpPr/>
      </dsp:nvSpPr>
      <dsp:spPr>
        <a:xfrm>
          <a:off x="4454789" y="1596080"/>
          <a:ext cx="3192271" cy="19718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0" lvl="0" indent="0" algn="ctr" defTabSz="2889250">
            <a:lnSpc>
              <a:spcPct val="90000"/>
            </a:lnSpc>
            <a:spcBef>
              <a:spcPct val="0"/>
            </a:spcBef>
            <a:spcAft>
              <a:spcPct val="35000"/>
            </a:spcAft>
            <a:buNone/>
          </a:pPr>
          <a:endParaRPr lang="en-US" sz="6500" kern="1200"/>
        </a:p>
      </dsp:txBody>
      <dsp:txXfrm>
        <a:off x="4454789" y="1596080"/>
        <a:ext cx="3192271" cy="1971809"/>
      </dsp:txXfrm>
    </dsp:sp>
    <dsp:sp modelId="{8250672E-50F0-428C-81A4-03C728596DA3}">
      <dsp:nvSpPr>
        <dsp:cNvPr id="0" name=""/>
        <dsp:cNvSpPr/>
      </dsp:nvSpPr>
      <dsp:spPr>
        <a:xfrm>
          <a:off x="4173136" y="1314668"/>
          <a:ext cx="766659" cy="766857"/>
        </a:xfrm>
        <a:prstGeom prst="halfFrame">
          <a:avLst>
            <a:gd name="adj1" fmla="val 25770"/>
            <a:gd name="adj2" fmla="val 257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A0FBD3E-6EF3-4945-AFE4-C90D33595ED9}">
      <dsp:nvSpPr>
        <dsp:cNvPr id="0" name=""/>
        <dsp:cNvSpPr/>
      </dsp:nvSpPr>
      <dsp:spPr>
        <a:xfrm rot="5400000">
          <a:off x="7184161" y="1314767"/>
          <a:ext cx="766857" cy="766659"/>
        </a:xfrm>
        <a:prstGeom prst="halfFrame">
          <a:avLst>
            <a:gd name="adj1" fmla="val 25770"/>
            <a:gd name="adj2" fmla="val 257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7F85273-06E2-4AD2-8B8F-8330EB202A5A}">
      <dsp:nvSpPr>
        <dsp:cNvPr id="0" name=""/>
        <dsp:cNvSpPr/>
      </dsp:nvSpPr>
      <dsp:spPr>
        <a:xfrm rot="16200000">
          <a:off x="4173036" y="3082928"/>
          <a:ext cx="766857" cy="766659"/>
        </a:xfrm>
        <a:prstGeom prst="halfFrame">
          <a:avLst>
            <a:gd name="adj1" fmla="val 25770"/>
            <a:gd name="adj2" fmla="val 257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22E60A8-AF98-483A-991B-8886A1B7F949}">
      <dsp:nvSpPr>
        <dsp:cNvPr id="0" name=""/>
        <dsp:cNvSpPr/>
      </dsp:nvSpPr>
      <dsp:spPr>
        <a:xfrm rot="10800000">
          <a:off x="7184260" y="3082829"/>
          <a:ext cx="766659" cy="766857"/>
        </a:xfrm>
        <a:prstGeom prst="halfFrame">
          <a:avLst>
            <a:gd name="adj1" fmla="val 25770"/>
            <a:gd name="adj2" fmla="val 257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6F3644-88C8-454C-A93E-F019F2A266C8}">
      <dsp:nvSpPr>
        <dsp:cNvPr id="0" name=""/>
        <dsp:cNvSpPr/>
      </dsp:nvSpPr>
      <dsp:spPr>
        <a:xfrm>
          <a:off x="0" y="197191"/>
          <a:ext cx="3126377" cy="574738"/>
        </a:xfrm>
        <a:prstGeom prst="roundRect">
          <a:avLst/>
        </a:prstGeom>
        <a:gradFill rotWithShape="0">
          <a:gsLst>
            <a:gs pos="0">
              <a:schemeClr val="accent1">
                <a:hueOff val="0"/>
                <a:satOff val="0"/>
                <a:lumOff val="0"/>
                <a:alphaOff val="0"/>
                <a:tint val="60000"/>
                <a:satMod val="105000"/>
                <a:lumMod val="105000"/>
              </a:schemeClr>
            </a:gs>
            <a:gs pos="100000">
              <a:schemeClr val="accent1">
                <a:hueOff val="0"/>
                <a:satOff val="0"/>
                <a:lumOff val="0"/>
                <a:alphaOff val="0"/>
                <a:tint val="65000"/>
                <a:satMod val="100000"/>
                <a:lumMod val="100000"/>
              </a:schemeClr>
            </a:gs>
            <a:gs pos="100000">
              <a:schemeClr val="accent1">
                <a:hueOff val="0"/>
                <a:satOff val="0"/>
                <a:lumOff val="0"/>
                <a:alphaOff val="0"/>
                <a:tint val="70000"/>
                <a:satMod val="100000"/>
                <a:lumMod val="100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b="1" i="0" kern="1200" dirty="0"/>
            <a:t>Project Description</a:t>
          </a:r>
          <a:endParaRPr lang="en-US" sz="2400" kern="1200" dirty="0"/>
        </a:p>
      </dsp:txBody>
      <dsp:txXfrm>
        <a:off x="28056" y="225247"/>
        <a:ext cx="3070265" cy="51862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9/3/layout/FramedTextPicture">
  <dgm:title val=""/>
  <dgm:desc val=""/>
  <dgm:catLst>
    <dgm:cat type="picture" pri="20000"/>
    <dgm:cat type="pictureconvert" pri="20000"/>
  </dgm:catLst>
  <dgm:sampData>
    <dgm:dataModel>
      <dgm:ptLst>
        <dgm:pt modelId="0" type="doc"/>
        <dgm:pt modelId="10">
          <dgm:prSet phldr="1"/>
        </dgm:pt>
      </dgm:ptLst>
      <dgm:cxnLst>
        <dgm:cxn modelId="20" srcId="0" destId="10" srcOrd="0" destOrd="0"/>
      </dgm:cxnLst>
      <dgm:bg/>
      <dgm:whole/>
    </dgm:dataModel>
  </dgm:sampData>
  <dgm:styleData>
    <dgm:dataModel>
      <dgm:ptLst>
        <dgm:pt modelId="0" type="doc"/>
        <dgm:pt modelId="10">
          <dgm:prSet phldr="1"/>
        </dgm:pt>
      </dgm:ptLst>
      <dgm:cxnLst>
        <dgm:cxn modelId="20" srcId="0" destId="10" srcOrd="0" destOrd="0"/>
      </dgm:cxnLst>
      <dgm:bg/>
      <dgm:whole/>
    </dgm:dataModel>
  </dgm:styleData>
  <dgm:clrData>
    <dgm:dataModel>
      <dgm:ptLst>
        <dgm:pt modelId="0" type="doc"/>
        <dgm:pt modelId="10">
          <dgm:prSet phldr="1"/>
        </dgm:pt>
      </dgm:ptLst>
      <dgm:cxnLst>
        <dgm:cxn modelId="20" srcId="0" destId="10" srcOrd="0" destOrd="0"/>
      </dgm:cxnLst>
      <dgm:bg/>
      <dgm:whole/>
    </dgm:dataModel>
  </dgm:clrData>
  <dgm:layoutNode name="Name0">
    <dgm:varLst>
      <dgm:chMax/>
      <dgm:chPref/>
      <dgm:dir/>
    </dgm:varLst>
    <dgm:choose name="Name1">
      <dgm:if name="Name2" func="var" arg="dir" op="equ" val="norm">
        <dgm:alg type="snake">
          <dgm:param type="grDir" val="tL"/>
          <dgm:param type="off" val="ctr"/>
        </dgm:alg>
      </dgm:if>
      <dgm:else name="Name3">
        <dgm:alg type="snake">
          <dgm:param type="grDir" val="tR"/>
          <dgm:param type="off" val="ctr"/>
        </dgm:alg>
      </dgm:else>
    </dgm:choose>
    <dgm:shape xmlns:r="http://schemas.openxmlformats.org/officeDocument/2006/relationships" r:blip="">
      <dgm:adjLst/>
    </dgm:shape>
    <dgm:constrLst>
      <dgm:constr type="w" for="ch" forName="composite" refType="w"/>
      <dgm:constr type="h" for="ch" forName="composite" refType="h"/>
      <dgm:constr type="primFontSz" for="des" ptType="node" op="equ" val="65"/>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varLst>
          <dgm:chMax/>
          <dgm:chPref/>
        </dgm:varLst>
        <dgm:alg type="composite">
          <dgm:param type="ar" val="1.5179"/>
        </dgm:alg>
        <dgm:shape xmlns:r="http://schemas.openxmlformats.org/officeDocument/2006/relationships" r:blip="">
          <dgm:adjLst/>
        </dgm:shape>
        <dgm:choose name="Name4">
          <dgm:if name="Name5" func="var" arg="dir" op="equ" val="norm">
            <dgm:constrLst>
              <dgm:constr type="l" for="ch" forName="Image" refType="w" fact="0"/>
              <dgm:constr type="t" for="ch" forName="Image" refType="h" fact="0"/>
              <dgm:constr type="w" for="ch" forName="Image" refType="w" fact="0.3856"/>
              <dgm:constr type="h" for="ch" forName="Image" refType="h" fact="0.3902"/>
              <dgm:constr type="l" for="ch" forName="ParentText" refType="w" fact="0.4017"/>
              <dgm:constr type="t" for="ch" forName="ParentText" refType="h" fact="0.4146"/>
              <dgm:constr type="w" for="ch" forName="ParentText" refType="w" fact="0.5463"/>
              <dgm:constr type="h" for="ch" forName="ParentText" refType="h" fact="0.5122"/>
              <dgm:constr type="l" for="ch" forName="tlFrame" refType="w" fact="0.3535"/>
              <dgm:constr type="t" for="ch" forName="tlFrame" refType="h" fact="0.3415"/>
              <dgm:constr type="w" for="ch" forName="tlFrame" refType="w" fact="0.1312"/>
              <dgm:constr type="h" for="ch" forName="tlFrame" refType="h" fact="0.1992"/>
              <dgm:constr type="l" for="ch" forName="trFrame" refType="w" fact="0.8688"/>
              <dgm:constr type="t" for="ch" forName="trFrame" refType="h" fact="0.3415"/>
              <dgm:constr type="w" for="ch" forName="trFrame" refType="w" fact="0.1312"/>
              <dgm:constr type="h" for="ch" forName="trFrame" refType="h" fact="0.1992"/>
              <dgm:constr type="l" for="ch" forName="blFrame" refType="w" fact="0.3535"/>
              <dgm:constr type="t" for="ch" forName="blFrame" refType="h" fact="0.8008"/>
              <dgm:constr type="w" for="ch" forName="blFrame" refType="w" fact="0.1312"/>
              <dgm:constr type="h" for="ch" forName="blFrame" refType="h" fact="0.1992"/>
              <dgm:constr type="l" for="ch" forName="brFrame" refType="w" fact="0.8688"/>
              <dgm:constr type="t" for="ch" forName="brFrame" refType="h" fact="0.8008"/>
              <dgm:constr type="w" for="ch" forName="brFrame" refType="w" fact="0.1312"/>
              <dgm:constr type="h" for="ch" forName="brFrame" refType="h" fact="0.1992"/>
            </dgm:constrLst>
          </dgm:if>
          <dgm:else name="Name6">
            <dgm:constrLst>
              <dgm:constr type="l" for="ch" forName="Image" refType="w" fact="0.6144"/>
              <dgm:constr type="t" for="ch" forName="Image" refType="h" fact="0"/>
              <dgm:constr type="w" for="ch" forName="Image" refType="w" fact="0.3856"/>
              <dgm:constr type="h" for="ch" forName="Image" refType="h" fact="0.3902"/>
              <dgm:constr type="l" for="ch" forName="ParentText" refType="w" fact="0.0482"/>
              <dgm:constr type="t" for="ch" forName="ParentText" refType="h" fact="0.4146"/>
              <dgm:constr type="w" for="ch" forName="ParentText" refType="w" fact="0.5463"/>
              <dgm:constr type="h" for="ch" forName="ParentText" refType="h" fact="0.5122"/>
              <dgm:constr type="l" for="ch" forName="tlFrame" refType="w" fact="0"/>
              <dgm:constr type="t" for="ch" forName="tlFrame" refType="h" fact="0.3415"/>
              <dgm:constr type="w" for="ch" forName="tlFrame" refType="w" fact="0.1312"/>
              <dgm:constr type="h" for="ch" forName="tlFrame" refType="h" fact="0.1992"/>
              <dgm:constr type="l" for="ch" forName="trFrame" refType="w" fact="0.5153"/>
              <dgm:constr type="t" for="ch" forName="trFrame" refType="h" fact="0.3415"/>
              <dgm:constr type="w" for="ch" forName="trFrame" refType="w" fact="0.1312"/>
              <dgm:constr type="h" for="ch" forName="trFrame" refType="h" fact="0.1992"/>
              <dgm:constr type="l" for="ch" forName="blFrame" refType="w" fact="0"/>
              <dgm:constr type="t" for="ch" forName="blFrame" refType="h" fact="0.8008"/>
              <dgm:constr type="w" for="ch" forName="blFrame" refType="w" fact="0.1312"/>
              <dgm:constr type="h" for="ch" forName="blFrame" refType="h" fact="0.1992"/>
              <dgm:constr type="l" for="ch" forName="brFrame" refType="w" fact="0.5153"/>
              <dgm:constr type="t" for="ch" forName="brFrame" refType="h" fact="0.8008"/>
              <dgm:constr type="w" for="ch" forName="brFrame" refType="w" fact="0.1312"/>
              <dgm:constr type="h" for="ch" forName="brFrame" refType="h" fact="0.1992"/>
            </dgm:constrLst>
          </dgm:else>
        </dgm:choose>
        <dgm:layoutNode name="Image" styleLbl="bgImgPlace1">
          <dgm:alg type="sp"/>
          <dgm:shape xmlns:r="http://schemas.openxmlformats.org/officeDocument/2006/relationships" type="rect" r:blip="" blipPhldr="1">
            <dgm:adjLst/>
          </dgm:shape>
          <dgm:presOf/>
        </dgm:layoutNode>
        <dgm:layoutNode name="ParentText" styleLbl="revTx">
          <dgm:varLst>
            <dgm:chMax val="0"/>
            <dgm:chPref val="0"/>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lFrame" styleLbl="node1">
          <dgm:alg type="sp"/>
          <dgm:shape xmlns:r="http://schemas.openxmlformats.org/officeDocument/2006/relationships" type="halfFrame" r:blip="">
            <dgm:adjLst>
              <dgm:adj idx="1" val="0.2577"/>
              <dgm:adj idx="2" val="0.2577"/>
            </dgm:adjLst>
          </dgm:shape>
          <dgm:presOf/>
        </dgm:layoutNode>
        <dgm:layoutNode name="trFrame" styleLbl="node1">
          <dgm:alg type="sp"/>
          <dgm:shape xmlns:r="http://schemas.openxmlformats.org/officeDocument/2006/relationships" rot="90" type="halfFrame" r:blip="">
            <dgm:adjLst>
              <dgm:adj idx="1" val="0.2577"/>
              <dgm:adj idx="2" val="0.2577"/>
            </dgm:adjLst>
          </dgm:shape>
          <dgm:presOf/>
        </dgm:layoutNode>
        <dgm:layoutNode name="blFrame" styleLbl="node1">
          <dgm:alg type="sp"/>
          <dgm:shape xmlns:r="http://schemas.openxmlformats.org/officeDocument/2006/relationships" rot="270" type="halfFrame" r:blip="">
            <dgm:adjLst>
              <dgm:adj idx="1" val="0.2577"/>
              <dgm:adj idx="2" val="0.2577"/>
            </dgm:adjLst>
          </dgm:shape>
          <dgm:presOf/>
        </dgm:layoutNode>
        <dgm:layoutNode name="brFrame" styleLbl="node1">
          <dgm:alg type="sp"/>
          <dgm:shape xmlns:r="http://schemas.openxmlformats.org/officeDocument/2006/relationships" rot="180" type="halfFrame" r:blip="">
            <dgm:adjLst>
              <dgm:adj idx="1" val="0.2577"/>
              <dgm:adj idx="2" val="0.2577"/>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23-Mar-23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23-Mar-23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184701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23-Mar-23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588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23-Mar-23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6973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23-Mar-23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0058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23-Mar-23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2073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23-Mar-23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3587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23-Mar-23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7532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23-Mar-23</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3216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23-Mar-23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99103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srcRect/>
          <a:tile tx="0" ty="0" sx="100000" sy="100000" flip="none" algn="tl"/>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23-Mar-23</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Layout" Target="../diagrams/layout1.xml"/><Relationship Id="rId7" Type="http://schemas.openxmlformats.org/officeDocument/2006/relationships/image" Target="../media/image4.jpg"/><Relationship Id="rId12" Type="http://schemas.microsoft.com/office/2007/relationships/diagramDrawing" Target="../diagrams/drawing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diagramColors" Target="../diagrams/colors2.xml"/><Relationship Id="rId5" Type="http://schemas.openxmlformats.org/officeDocument/2006/relationships/diagramColors" Target="../diagrams/colors1.xml"/><Relationship Id="rId10" Type="http://schemas.openxmlformats.org/officeDocument/2006/relationships/diagramQuickStyle" Target="../diagrams/quickStyle2.xml"/><Relationship Id="rId4" Type="http://schemas.openxmlformats.org/officeDocument/2006/relationships/diagramQuickStyle" Target="../diagrams/quickStyle1.xml"/><Relationship Id="rId9"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diagramLayout" Target="../diagrams/layout3.xml"/><Relationship Id="rId7" Type="http://schemas.openxmlformats.org/officeDocument/2006/relationships/image" Target="../media/image4.jpg"/><Relationship Id="rId12" Type="http://schemas.microsoft.com/office/2007/relationships/diagramDrawing" Target="../diagrams/drawing4.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11" Type="http://schemas.openxmlformats.org/officeDocument/2006/relationships/diagramColors" Target="../diagrams/colors4.xml"/><Relationship Id="rId5" Type="http://schemas.openxmlformats.org/officeDocument/2006/relationships/diagramColors" Target="../diagrams/colors3.xml"/><Relationship Id="rId10" Type="http://schemas.openxmlformats.org/officeDocument/2006/relationships/diagramQuickStyle" Target="../diagrams/quickStyle4.xml"/><Relationship Id="rId4" Type="http://schemas.openxmlformats.org/officeDocument/2006/relationships/diagramQuickStyle" Target="../diagrams/quickStyle3.xml"/><Relationship Id="rId9" Type="http://schemas.openxmlformats.org/officeDocument/2006/relationships/diagramLayout" Target="../diagrams/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flower illustrations">
            <a:extLst>
              <a:ext uri="{FF2B5EF4-FFF2-40B4-BE49-F238E27FC236}">
                <a16:creationId xmlns:a16="http://schemas.microsoft.com/office/drawing/2014/main" id="{46768272-0F6A-4E58-A45C-F10D015D8952}"/>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0"/>
            <a:ext cx="12191980" cy="6858000"/>
          </a:xfrm>
          <a:prstGeom prst="rect">
            <a:avLst/>
          </a:prstGeom>
        </p:spPr>
      </p:pic>
      <p:sp useBgFill="1">
        <p:nvSpPr>
          <p:cNvPr id="73" name="Rectangle 72">
            <a:extLst>
              <a:ext uri="{FF2B5EF4-FFF2-40B4-BE49-F238E27FC236}">
                <a16:creationId xmlns:a16="http://schemas.microsoft.com/office/drawing/2014/main" id="{BF9FFE17-DE95-4821-ACC1-B90C95449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5" name="Rectangle 74">
            <a:extLst>
              <a:ext uri="{FF2B5EF4-FFF2-40B4-BE49-F238E27FC236}">
                <a16:creationId xmlns:a16="http://schemas.microsoft.com/office/drawing/2014/main" id="{03CF76AF-FF72-4430-A772-058403290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771131" y="2143135"/>
            <a:ext cx="8602955" cy="2447487"/>
          </a:xfrm>
        </p:spPr>
        <p:txBody>
          <a:bodyPr>
            <a:normAutofit/>
          </a:bodyPr>
          <a:lstStyle/>
          <a:p>
            <a:pPr algn="l"/>
            <a:r>
              <a:rPr lang="en-US" sz="6000" b="1" i="0" dirty="0">
                <a:solidFill>
                  <a:srgbClr val="3C4858"/>
                </a:solidFill>
                <a:effectLst/>
                <a:latin typeface="Segoe UI Variable Display Semib" pitchFamily="2" charset="0"/>
              </a:rPr>
              <a:t>Operation Analytics and Investigating Metric Spike</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771130" y="4682062"/>
            <a:ext cx="8652788" cy="457201"/>
          </a:xfrm>
        </p:spPr>
        <p:txBody>
          <a:bodyPr>
            <a:normAutofit/>
          </a:bodyPr>
          <a:lstStyle/>
          <a:p>
            <a:pPr>
              <a:spcAft>
                <a:spcPts val="600"/>
              </a:spcAft>
            </a:pPr>
            <a:r>
              <a:rPr lang="en-US" sz="1800" dirty="0"/>
              <a:t>Pintu Kumar Kushwaha</a:t>
            </a:r>
          </a:p>
        </p:txBody>
      </p:sp>
      <p:sp>
        <p:nvSpPr>
          <p:cNvPr id="77" name="Rectangle 76">
            <a:extLst>
              <a:ext uri="{FF2B5EF4-FFF2-40B4-BE49-F238E27FC236}">
                <a16:creationId xmlns:a16="http://schemas.microsoft.com/office/drawing/2014/main" id="{0B1C8180-2FDD-4202-8C45-4057CB1AB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9" name="Straight Connector 78">
            <a:extLst>
              <a:ext uri="{FF2B5EF4-FFF2-40B4-BE49-F238E27FC236}">
                <a16:creationId xmlns:a16="http://schemas.microsoft.com/office/drawing/2014/main" id="{D6E86CC6-13EA-4A88-86AD-CF27BF52CC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F80B441-4F7D-4B40-8A13-FED03A1F3A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70C7FD1A-44B1-4E4C-B0C9-A8103DCCDC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2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61ACA27-D26A-28FF-0A55-3B0B43EC8C32}"/>
              </a:ext>
            </a:extLst>
          </p:cNvPr>
          <p:cNvSpPr>
            <a:spLocks noGrp="1"/>
          </p:cNvSpPr>
          <p:nvPr>
            <p:ph type="title"/>
          </p:nvPr>
        </p:nvSpPr>
        <p:spPr>
          <a:xfrm>
            <a:off x="1491343" y="0"/>
            <a:ext cx="10058400" cy="1371600"/>
          </a:xfrm>
        </p:spPr>
        <p:txBody>
          <a:bodyPr/>
          <a:lstStyle/>
          <a:p>
            <a:r>
              <a:rPr lang="en-US" b="1" i="0" dirty="0">
                <a:solidFill>
                  <a:srgbClr val="3C4858"/>
                </a:solidFill>
                <a:effectLst/>
                <a:latin typeface="Manrope"/>
              </a:rPr>
              <a:t>Case Study 2 (Investigating metric spike)</a:t>
            </a:r>
            <a:endParaRPr lang="en-US" dirty="0"/>
          </a:p>
        </p:txBody>
      </p:sp>
      <p:sp>
        <p:nvSpPr>
          <p:cNvPr id="5" name="TextBox 4">
            <a:extLst>
              <a:ext uri="{FF2B5EF4-FFF2-40B4-BE49-F238E27FC236}">
                <a16:creationId xmlns:a16="http://schemas.microsoft.com/office/drawing/2014/main" id="{81CA67A8-8EC9-F16E-A5B0-2A563B8625BB}"/>
              </a:ext>
            </a:extLst>
          </p:cNvPr>
          <p:cNvSpPr txBox="1"/>
          <p:nvPr/>
        </p:nvSpPr>
        <p:spPr>
          <a:xfrm>
            <a:off x="803365" y="1071154"/>
            <a:ext cx="10443755" cy="4616072"/>
          </a:xfrm>
          <a:prstGeom prst="rect">
            <a:avLst/>
          </a:prstGeom>
          <a:noFill/>
        </p:spPr>
        <p:txBody>
          <a:bodyPr wrap="square" rtlCol="0">
            <a:spAutoFit/>
          </a:bodyPr>
          <a:lstStyle/>
          <a:p>
            <a:pPr algn="l">
              <a:lnSpc>
                <a:spcPct val="150000"/>
              </a:lnSpc>
            </a:pPr>
            <a:r>
              <a:rPr lang="en-US" b="1" i="0" dirty="0">
                <a:effectLst/>
                <a:latin typeface="Manrope"/>
              </a:rPr>
              <a:t>The structure of the table with the definition of each column that you must work on is present in the project image</a:t>
            </a:r>
            <a:endParaRPr lang="en-US" b="0" i="0" dirty="0">
              <a:effectLst/>
              <a:latin typeface="Manrope"/>
            </a:endParaRPr>
          </a:p>
          <a:p>
            <a:pPr algn="l">
              <a:lnSpc>
                <a:spcPct val="150000"/>
              </a:lnSpc>
              <a:buFont typeface="Arial" panose="020B0604020202020204" pitchFamily="34" charset="0"/>
              <a:buChar char="•"/>
            </a:pPr>
            <a:r>
              <a:rPr lang="en-US" b="1" i="0" dirty="0">
                <a:effectLst/>
                <a:latin typeface="Manrope"/>
              </a:rPr>
              <a:t>Table-1: </a:t>
            </a:r>
            <a:r>
              <a:rPr lang="en-US" b="0" i="0" dirty="0">
                <a:effectLst/>
                <a:latin typeface="Manrope"/>
              </a:rPr>
              <a:t>users</a:t>
            </a:r>
            <a:br>
              <a:rPr lang="en-US" b="0" i="0" dirty="0">
                <a:effectLst/>
                <a:latin typeface="Manrope"/>
              </a:rPr>
            </a:br>
            <a:r>
              <a:rPr lang="en-US" b="0" i="0" dirty="0">
                <a:effectLst/>
                <a:latin typeface="Manrope"/>
              </a:rPr>
              <a:t>This table includes one row per user, with descriptive information about that user’s account.</a:t>
            </a:r>
          </a:p>
          <a:p>
            <a:pPr algn="l">
              <a:lnSpc>
                <a:spcPct val="150000"/>
              </a:lnSpc>
              <a:buFont typeface="Arial" panose="020B0604020202020204" pitchFamily="34" charset="0"/>
              <a:buChar char="•"/>
            </a:pPr>
            <a:r>
              <a:rPr lang="en-US" b="1" i="0" dirty="0">
                <a:effectLst/>
                <a:latin typeface="Manrope"/>
              </a:rPr>
              <a:t>Table-2: </a:t>
            </a:r>
            <a:r>
              <a:rPr lang="en-US" b="0" i="0" dirty="0">
                <a:effectLst/>
                <a:latin typeface="Manrope"/>
              </a:rPr>
              <a:t>events</a:t>
            </a:r>
            <a:br>
              <a:rPr lang="en-US" b="0" i="0" dirty="0">
                <a:effectLst/>
                <a:latin typeface="Manrope"/>
              </a:rPr>
            </a:br>
            <a:r>
              <a:rPr lang="en-US" b="0" i="0" dirty="0">
                <a:effectLst/>
                <a:latin typeface="Manrope"/>
              </a:rPr>
              <a:t>This table includes one row per event, where an event is an action that a user has taken. These events include login events, messaging events, search events, events logged as users progress through a signup funnel, events around received emails.</a:t>
            </a:r>
          </a:p>
          <a:p>
            <a:pPr algn="l">
              <a:lnSpc>
                <a:spcPct val="150000"/>
              </a:lnSpc>
              <a:buFont typeface="Arial" panose="020B0604020202020204" pitchFamily="34" charset="0"/>
              <a:buChar char="•"/>
            </a:pPr>
            <a:r>
              <a:rPr lang="en-US" b="1" i="0" dirty="0">
                <a:effectLst/>
                <a:latin typeface="Manrope"/>
              </a:rPr>
              <a:t>Table-3: </a:t>
            </a:r>
            <a:r>
              <a:rPr lang="en-US" b="0" i="0" dirty="0" err="1">
                <a:effectLst/>
                <a:latin typeface="Manrope"/>
              </a:rPr>
              <a:t>email_events</a:t>
            </a:r>
            <a:br>
              <a:rPr lang="en-US" b="0" i="0" dirty="0">
                <a:effectLst/>
                <a:latin typeface="Manrope"/>
              </a:rPr>
            </a:br>
            <a:r>
              <a:rPr lang="en-US" b="0" i="0" dirty="0">
                <a:effectLst/>
                <a:latin typeface="Manrope"/>
              </a:rPr>
              <a:t>This table contains events specific to the sending of emails. It is similar in structure to the events table above.</a:t>
            </a:r>
          </a:p>
          <a:p>
            <a:pPr>
              <a:lnSpc>
                <a:spcPct val="150000"/>
              </a:lnSpc>
            </a:pPr>
            <a:endParaRPr lang="en-US" dirty="0"/>
          </a:p>
        </p:txBody>
      </p:sp>
    </p:spTree>
    <p:extLst>
      <p:ext uri="{BB962C8B-B14F-4D97-AF65-F5344CB8AC3E}">
        <p14:creationId xmlns:p14="http://schemas.microsoft.com/office/powerpoint/2010/main" val="12860504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D6F68-3BA7-AD2E-79A5-424D841CE7D3}"/>
              </a:ext>
            </a:extLst>
          </p:cNvPr>
          <p:cNvSpPr>
            <a:spLocks noGrp="1"/>
          </p:cNvSpPr>
          <p:nvPr>
            <p:ph type="title"/>
          </p:nvPr>
        </p:nvSpPr>
        <p:spPr>
          <a:xfrm>
            <a:off x="1088571" y="1123549"/>
            <a:ext cx="10363200" cy="794320"/>
          </a:xfrm>
        </p:spPr>
        <p:txBody>
          <a:bodyPr>
            <a:normAutofit fontScale="90000"/>
          </a:bodyPr>
          <a:lstStyle/>
          <a:p>
            <a:r>
              <a:rPr lang="en-US" b="1" i="0" dirty="0">
                <a:solidFill>
                  <a:schemeClr val="accent2"/>
                </a:solidFill>
                <a:effectLst/>
                <a:latin typeface="Manrope"/>
              </a:rPr>
              <a:t>User Engagement: </a:t>
            </a:r>
            <a:r>
              <a:rPr lang="en-US" b="0" i="0" dirty="0">
                <a:solidFill>
                  <a:schemeClr val="accent2"/>
                </a:solidFill>
                <a:effectLst/>
                <a:latin typeface="Manrope"/>
              </a:rPr>
              <a:t>To measure the activeness of a user. Measuring if the user finds quality in a product/service.</a:t>
            </a:r>
            <a:endParaRPr lang="en-US" dirty="0">
              <a:solidFill>
                <a:schemeClr val="accent2"/>
              </a:solidFill>
            </a:endParaRPr>
          </a:p>
        </p:txBody>
      </p:sp>
      <p:sp>
        <p:nvSpPr>
          <p:cNvPr id="3" name="Content Placeholder 2">
            <a:extLst>
              <a:ext uri="{FF2B5EF4-FFF2-40B4-BE49-F238E27FC236}">
                <a16:creationId xmlns:a16="http://schemas.microsoft.com/office/drawing/2014/main" id="{08DCB3DD-B396-96D3-B7D2-5959C80CE0BB}"/>
              </a:ext>
            </a:extLst>
          </p:cNvPr>
          <p:cNvSpPr>
            <a:spLocks noGrp="1"/>
          </p:cNvSpPr>
          <p:nvPr>
            <p:ph idx="1"/>
          </p:nvPr>
        </p:nvSpPr>
        <p:spPr>
          <a:xfrm>
            <a:off x="1240971" y="2769326"/>
            <a:ext cx="10058400" cy="738051"/>
          </a:xfrm>
        </p:spPr>
        <p:txBody>
          <a:bodyPr/>
          <a:lstStyle/>
          <a:p>
            <a:r>
              <a:rPr lang="en-US" b="1" i="0" dirty="0">
                <a:solidFill>
                  <a:schemeClr val="tx1">
                    <a:lumMod val="95000"/>
                    <a:lumOff val="5000"/>
                  </a:schemeClr>
                </a:solidFill>
                <a:effectLst/>
                <a:latin typeface="Manrope"/>
              </a:rPr>
              <a:t>Your task:</a:t>
            </a:r>
            <a:r>
              <a:rPr lang="en-US" b="0" i="0" dirty="0">
                <a:solidFill>
                  <a:schemeClr val="tx1">
                    <a:lumMod val="95000"/>
                    <a:lumOff val="5000"/>
                  </a:schemeClr>
                </a:solidFill>
                <a:effectLst/>
                <a:latin typeface="Manrope"/>
              </a:rPr>
              <a:t> Calculate the weekly user engagement?</a:t>
            </a:r>
          </a:p>
          <a:p>
            <a:r>
              <a:rPr lang="en-US" dirty="0">
                <a:solidFill>
                  <a:schemeClr val="tx1">
                    <a:lumMod val="95000"/>
                    <a:lumOff val="5000"/>
                  </a:schemeClr>
                </a:solidFill>
                <a:latin typeface="Manrope"/>
              </a:rPr>
              <a:t>Query</a:t>
            </a:r>
          </a:p>
          <a:p>
            <a:endParaRPr lang="en-US" dirty="0">
              <a:solidFill>
                <a:schemeClr val="tx1">
                  <a:lumMod val="95000"/>
                  <a:lumOff val="5000"/>
                </a:schemeClr>
              </a:solidFill>
            </a:endParaRPr>
          </a:p>
        </p:txBody>
      </p:sp>
      <p:sp>
        <p:nvSpPr>
          <p:cNvPr id="11" name="TextBox 10">
            <a:extLst>
              <a:ext uri="{FF2B5EF4-FFF2-40B4-BE49-F238E27FC236}">
                <a16:creationId xmlns:a16="http://schemas.microsoft.com/office/drawing/2014/main" id="{EAE963B5-FE45-B60A-AFBC-ADD1CE686F3B}"/>
              </a:ext>
            </a:extLst>
          </p:cNvPr>
          <p:cNvSpPr txBox="1"/>
          <p:nvPr/>
        </p:nvSpPr>
        <p:spPr>
          <a:xfrm>
            <a:off x="2294709" y="4527447"/>
            <a:ext cx="7432766" cy="1200329"/>
          </a:xfrm>
          <a:prstGeom prst="rect">
            <a:avLst/>
          </a:prstGeom>
          <a:noFill/>
        </p:spPr>
        <p:txBody>
          <a:bodyPr wrap="square" rtlCol="0">
            <a:spAutoFit/>
          </a:bodyPr>
          <a:lstStyle/>
          <a:p>
            <a:r>
              <a:rPr lang="en-US" dirty="0"/>
              <a:t>select extract(week from </a:t>
            </a:r>
            <a:r>
              <a:rPr lang="en-US" dirty="0" err="1"/>
              <a:t>occurred_at</a:t>
            </a:r>
            <a:r>
              <a:rPr lang="en-US" dirty="0"/>
              <a:t>) as </a:t>
            </a:r>
            <a:r>
              <a:rPr lang="en-US" dirty="0" err="1"/>
              <a:t>num_week</a:t>
            </a:r>
            <a:r>
              <a:rPr lang="en-US" dirty="0"/>
              <a:t>,</a:t>
            </a:r>
          </a:p>
          <a:p>
            <a:r>
              <a:rPr lang="en-US" dirty="0"/>
              <a:t>count(distinct </a:t>
            </a:r>
            <a:r>
              <a:rPr lang="en-US" dirty="0" err="1"/>
              <a:t>user_id</a:t>
            </a:r>
            <a:r>
              <a:rPr lang="en-US" dirty="0"/>
              <a:t>) as </a:t>
            </a:r>
            <a:r>
              <a:rPr lang="en-US" dirty="0" err="1"/>
              <a:t>no_of_distinct_user</a:t>
            </a:r>
            <a:r>
              <a:rPr lang="en-US" dirty="0"/>
              <a:t> </a:t>
            </a:r>
          </a:p>
          <a:p>
            <a:r>
              <a:rPr lang="en-US" dirty="0"/>
              <a:t>from </a:t>
            </a:r>
            <a:r>
              <a:rPr lang="en-US" dirty="0" err="1"/>
              <a:t>tutorial.yammer_events</a:t>
            </a:r>
            <a:endParaRPr lang="en-US" dirty="0"/>
          </a:p>
          <a:p>
            <a:r>
              <a:rPr lang="en-US" dirty="0"/>
              <a:t>group by </a:t>
            </a:r>
            <a:r>
              <a:rPr lang="en-US" dirty="0" err="1"/>
              <a:t>num_week</a:t>
            </a:r>
            <a:r>
              <a:rPr lang="en-US" dirty="0"/>
              <a:t>;</a:t>
            </a:r>
          </a:p>
        </p:txBody>
      </p:sp>
    </p:spTree>
    <p:extLst>
      <p:ext uri="{BB962C8B-B14F-4D97-AF65-F5344CB8AC3E}">
        <p14:creationId xmlns:p14="http://schemas.microsoft.com/office/powerpoint/2010/main" val="22826172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47874-97C0-B9DA-6086-FBEC1A24DA90}"/>
              </a:ext>
            </a:extLst>
          </p:cNvPr>
          <p:cNvSpPr>
            <a:spLocks noGrp="1"/>
          </p:cNvSpPr>
          <p:nvPr>
            <p:ph type="title"/>
          </p:nvPr>
        </p:nvSpPr>
        <p:spPr/>
        <p:txBody>
          <a:bodyPr/>
          <a:lstStyle/>
          <a:p>
            <a:r>
              <a:rPr lang="en-US" b="1" i="0" dirty="0">
                <a:solidFill>
                  <a:schemeClr val="accent2"/>
                </a:solidFill>
                <a:effectLst/>
                <a:latin typeface="Manrope"/>
              </a:rPr>
              <a:t>User Growth: </a:t>
            </a:r>
            <a:r>
              <a:rPr lang="en-US" b="0" i="0" dirty="0">
                <a:solidFill>
                  <a:schemeClr val="accent2"/>
                </a:solidFill>
                <a:effectLst/>
                <a:latin typeface="Manrope"/>
              </a:rPr>
              <a:t>Amount of users growing over time for a product.</a:t>
            </a:r>
            <a:endParaRPr lang="en-US" dirty="0">
              <a:solidFill>
                <a:schemeClr val="accent2"/>
              </a:solidFill>
            </a:endParaRPr>
          </a:p>
        </p:txBody>
      </p:sp>
      <p:sp>
        <p:nvSpPr>
          <p:cNvPr id="3" name="Content Placeholder 2">
            <a:extLst>
              <a:ext uri="{FF2B5EF4-FFF2-40B4-BE49-F238E27FC236}">
                <a16:creationId xmlns:a16="http://schemas.microsoft.com/office/drawing/2014/main" id="{859698CB-12E0-6864-4653-8A7DAB06D605}"/>
              </a:ext>
            </a:extLst>
          </p:cNvPr>
          <p:cNvSpPr>
            <a:spLocks noGrp="1"/>
          </p:cNvSpPr>
          <p:nvPr>
            <p:ph idx="1"/>
          </p:nvPr>
        </p:nvSpPr>
        <p:spPr>
          <a:xfrm>
            <a:off x="1066800" y="2103120"/>
            <a:ext cx="10058400" cy="476794"/>
          </a:xfrm>
        </p:spPr>
        <p:txBody>
          <a:bodyPr/>
          <a:lstStyle/>
          <a:p>
            <a:r>
              <a:rPr lang="en-US" b="1" i="0" dirty="0">
                <a:effectLst/>
                <a:latin typeface="Manrope"/>
              </a:rPr>
              <a:t>Your task:</a:t>
            </a:r>
            <a:r>
              <a:rPr lang="en-US" b="0" i="0" dirty="0">
                <a:effectLst/>
                <a:latin typeface="Manrope"/>
              </a:rPr>
              <a:t> Calculate the user growth for product?</a:t>
            </a:r>
            <a:endParaRPr lang="en-US" dirty="0"/>
          </a:p>
        </p:txBody>
      </p:sp>
      <p:sp>
        <p:nvSpPr>
          <p:cNvPr id="6" name="TextBox 5">
            <a:extLst>
              <a:ext uri="{FF2B5EF4-FFF2-40B4-BE49-F238E27FC236}">
                <a16:creationId xmlns:a16="http://schemas.microsoft.com/office/drawing/2014/main" id="{D3F6D127-5320-DD80-8E24-7D31C33DA9EB}"/>
              </a:ext>
            </a:extLst>
          </p:cNvPr>
          <p:cNvSpPr txBox="1"/>
          <p:nvPr/>
        </p:nvSpPr>
        <p:spPr>
          <a:xfrm>
            <a:off x="1143000" y="2527663"/>
            <a:ext cx="8634549" cy="3970318"/>
          </a:xfrm>
          <a:prstGeom prst="rect">
            <a:avLst/>
          </a:prstGeom>
          <a:noFill/>
        </p:spPr>
        <p:txBody>
          <a:bodyPr wrap="square" rtlCol="0">
            <a:spAutoFit/>
          </a:bodyPr>
          <a:lstStyle/>
          <a:p>
            <a:r>
              <a:rPr lang="en-US" dirty="0"/>
              <a:t>select year, </a:t>
            </a:r>
            <a:r>
              <a:rPr lang="en-US" dirty="0" err="1"/>
              <a:t>num_week</a:t>
            </a:r>
            <a:r>
              <a:rPr lang="en-US" dirty="0"/>
              <a:t>, </a:t>
            </a:r>
            <a:r>
              <a:rPr lang="en-US" dirty="0" err="1"/>
              <a:t>num_active_users</a:t>
            </a:r>
            <a:r>
              <a:rPr lang="en-US" dirty="0"/>
              <a:t>,</a:t>
            </a:r>
          </a:p>
          <a:p>
            <a:r>
              <a:rPr lang="en-US" dirty="0"/>
              <a:t>sum(</a:t>
            </a:r>
            <a:r>
              <a:rPr lang="en-US" dirty="0" err="1"/>
              <a:t>num_active_users</a:t>
            </a:r>
            <a:r>
              <a:rPr lang="en-US" dirty="0"/>
              <a:t>) over(order by year, </a:t>
            </a:r>
            <a:r>
              <a:rPr lang="en-US" dirty="0" err="1"/>
              <a:t>num_week</a:t>
            </a:r>
            <a:r>
              <a:rPr lang="en-US" dirty="0"/>
              <a:t> rows between unbounded preceding and current row) </a:t>
            </a:r>
          </a:p>
          <a:p>
            <a:r>
              <a:rPr lang="en-US" dirty="0"/>
              <a:t>as </a:t>
            </a:r>
            <a:r>
              <a:rPr lang="en-US" dirty="0" err="1"/>
              <a:t>cumm_active_users</a:t>
            </a:r>
            <a:endParaRPr lang="en-US" dirty="0"/>
          </a:p>
          <a:p>
            <a:r>
              <a:rPr lang="en-US" dirty="0"/>
              <a:t>from</a:t>
            </a:r>
          </a:p>
          <a:p>
            <a:r>
              <a:rPr lang="en-US" dirty="0"/>
              <a:t>(select </a:t>
            </a:r>
          </a:p>
          <a:p>
            <a:r>
              <a:rPr lang="en-US" dirty="0"/>
              <a:t>    extract(year from </a:t>
            </a:r>
            <a:r>
              <a:rPr lang="en-US" dirty="0" err="1"/>
              <a:t>a.activated_at</a:t>
            </a:r>
            <a:r>
              <a:rPr lang="en-US" dirty="0"/>
              <a:t>) as year,</a:t>
            </a:r>
          </a:p>
          <a:p>
            <a:r>
              <a:rPr lang="en-US" dirty="0"/>
              <a:t>    extract(week from </a:t>
            </a:r>
            <a:r>
              <a:rPr lang="en-US" dirty="0" err="1"/>
              <a:t>a.activated_at</a:t>
            </a:r>
            <a:r>
              <a:rPr lang="en-US" dirty="0"/>
              <a:t>)as </a:t>
            </a:r>
            <a:r>
              <a:rPr lang="en-US" dirty="0" err="1"/>
              <a:t>num_week</a:t>
            </a:r>
            <a:r>
              <a:rPr lang="en-US" dirty="0"/>
              <a:t>,</a:t>
            </a:r>
          </a:p>
          <a:p>
            <a:r>
              <a:rPr lang="en-US" dirty="0"/>
              <a:t>    count(distinct </a:t>
            </a:r>
            <a:r>
              <a:rPr lang="en-US" dirty="0" err="1"/>
              <a:t>user_id</a:t>
            </a:r>
            <a:r>
              <a:rPr lang="en-US" dirty="0"/>
              <a:t>) as </a:t>
            </a:r>
            <a:r>
              <a:rPr lang="en-US" dirty="0" err="1"/>
              <a:t>num_active_users</a:t>
            </a:r>
            <a:endParaRPr lang="en-US" dirty="0"/>
          </a:p>
          <a:p>
            <a:r>
              <a:rPr lang="en-US" dirty="0"/>
              <a:t>from </a:t>
            </a:r>
            <a:r>
              <a:rPr lang="en-US" dirty="0" err="1"/>
              <a:t>tutorial.yammer_users</a:t>
            </a:r>
            <a:r>
              <a:rPr lang="en-US" dirty="0"/>
              <a:t> a </a:t>
            </a:r>
          </a:p>
          <a:p>
            <a:r>
              <a:rPr lang="en-US" dirty="0"/>
              <a:t>where state='active' </a:t>
            </a:r>
          </a:p>
          <a:p>
            <a:r>
              <a:rPr lang="en-US" dirty="0"/>
              <a:t>group by year, </a:t>
            </a:r>
            <a:r>
              <a:rPr lang="en-US" dirty="0" err="1"/>
              <a:t>num_week</a:t>
            </a:r>
            <a:r>
              <a:rPr lang="en-US" dirty="0"/>
              <a:t> </a:t>
            </a:r>
          </a:p>
          <a:p>
            <a:r>
              <a:rPr lang="en-US" dirty="0"/>
              <a:t>order by year, </a:t>
            </a:r>
            <a:r>
              <a:rPr lang="en-US" dirty="0" err="1"/>
              <a:t>num_week</a:t>
            </a:r>
            <a:endParaRPr lang="en-US" dirty="0"/>
          </a:p>
          <a:p>
            <a:r>
              <a:rPr lang="en-US" dirty="0"/>
              <a:t>)a;</a:t>
            </a:r>
          </a:p>
        </p:txBody>
      </p:sp>
    </p:spTree>
    <p:extLst>
      <p:ext uri="{BB962C8B-B14F-4D97-AF65-F5344CB8AC3E}">
        <p14:creationId xmlns:p14="http://schemas.microsoft.com/office/powerpoint/2010/main" val="401961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5632A-E1A1-C404-A942-63679CCB5A2D}"/>
              </a:ext>
            </a:extLst>
          </p:cNvPr>
          <p:cNvSpPr>
            <a:spLocks noGrp="1"/>
          </p:cNvSpPr>
          <p:nvPr>
            <p:ph type="title"/>
          </p:nvPr>
        </p:nvSpPr>
        <p:spPr/>
        <p:txBody>
          <a:bodyPr/>
          <a:lstStyle/>
          <a:p>
            <a:r>
              <a:rPr lang="en-US" b="1" i="0" dirty="0">
                <a:solidFill>
                  <a:schemeClr val="accent2"/>
                </a:solidFill>
                <a:effectLst/>
                <a:latin typeface="Manrope"/>
              </a:rPr>
              <a:t>Weekly Retention: </a:t>
            </a:r>
            <a:r>
              <a:rPr lang="en-US" b="0" i="0" dirty="0">
                <a:solidFill>
                  <a:schemeClr val="accent2"/>
                </a:solidFill>
                <a:effectLst/>
                <a:latin typeface="Manrope"/>
              </a:rPr>
              <a:t>Users getting retained weekly after signing-up for a product.</a:t>
            </a:r>
            <a:endParaRPr lang="en-US" dirty="0">
              <a:solidFill>
                <a:schemeClr val="accent2"/>
              </a:solidFill>
            </a:endParaRPr>
          </a:p>
        </p:txBody>
      </p:sp>
      <p:sp>
        <p:nvSpPr>
          <p:cNvPr id="3" name="Content Placeholder 2">
            <a:extLst>
              <a:ext uri="{FF2B5EF4-FFF2-40B4-BE49-F238E27FC236}">
                <a16:creationId xmlns:a16="http://schemas.microsoft.com/office/drawing/2014/main" id="{1E11BF26-1088-1B37-F54C-E7E5ECF73F8F}"/>
              </a:ext>
            </a:extLst>
          </p:cNvPr>
          <p:cNvSpPr>
            <a:spLocks noGrp="1"/>
          </p:cNvSpPr>
          <p:nvPr>
            <p:ph idx="1"/>
          </p:nvPr>
        </p:nvSpPr>
        <p:spPr>
          <a:xfrm>
            <a:off x="1066800" y="2103120"/>
            <a:ext cx="10058400" cy="457200"/>
          </a:xfrm>
        </p:spPr>
        <p:txBody>
          <a:bodyPr/>
          <a:lstStyle/>
          <a:p>
            <a:r>
              <a:rPr lang="en-US" b="1" i="0" dirty="0">
                <a:effectLst/>
                <a:latin typeface="Manrope"/>
              </a:rPr>
              <a:t>Your task:</a:t>
            </a:r>
            <a:r>
              <a:rPr lang="en-US" b="0" i="0" dirty="0">
                <a:effectLst/>
                <a:latin typeface="Manrope"/>
              </a:rPr>
              <a:t> Calculate the weekly retention of users-sign up cohort?</a:t>
            </a:r>
            <a:endParaRPr lang="en-US" dirty="0"/>
          </a:p>
        </p:txBody>
      </p:sp>
      <p:sp>
        <p:nvSpPr>
          <p:cNvPr id="6" name="TextBox 5">
            <a:extLst>
              <a:ext uri="{FF2B5EF4-FFF2-40B4-BE49-F238E27FC236}">
                <a16:creationId xmlns:a16="http://schemas.microsoft.com/office/drawing/2014/main" id="{7C062B42-8E5F-2757-1AB0-B4A566E52B1F}"/>
              </a:ext>
            </a:extLst>
          </p:cNvPr>
          <p:cNvSpPr txBox="1"/>
          <p:nvPr/>
        </p:nvSpPr>
        <p:spPr>
          <a:xfrm>
            <a:off x="2991393" y="2560320"/>
            <a:ext cx="9072155" cy="3808735"/>
          </a:xfrm>
          <a:prstGeom prst="rect">
            <a:avLst/>
          </a:prstGeom>
          <a:noFill/>
        </p:spPr>
        <p:txBody>
          <a:bodyPr wrap="square" rtlCol="0">
            <a:spAutoFit/>
          </a:bodyPr>
          <a:lstStyle/>
          <a:p>
            <a:r>
              <a:rPr lang="en-US" sz="1050" dirty="0"/>
              <a:t>select count(</a:t>
            </a:r>
            <a:r>
              <a:rPr lang="en-US" sz="1050" dirty="0" err="1"/>
              <a:t>user_id</a:t>
            </a:r>
            <a:r>
              <a:rPr lang="en-US" sz="1050" dirty="0"/>
              <a:t>),</a:t>
            </a:r>
          </a:p>
          <a:p>
            <a:r>
              <a:rPr lang="en-US" sz="1050" dirty="0"/>
              <a:t>       sum(case when </a:t>
            </a:r>
            <a:r>
              <a:rPr lang="en-US" sz="1050" dirty="0" err="1"/>
              <a:t>retention_week</a:t>
            </a:r>
            <a:r>
              <a:rPr lang="en-US" sz="1050" dirty="0"/>
              <a:t> = 1 then 1 else 0 end) as </a:t>
            </a:r>
            <a:r>
              <a:rPr lang="en-US" sz="1050" dirty="0" err="1"/>
              <a:t>per_week_retention</a:t>
            </a:r>
            <a:endParaRPr lang="en-US" sz="1050" dirty="0"/>
          </a:p>
          <a:p>
            <a:r>
              <a:rPr lang="en-US" sz="1050" dirty="0"/>
              <a:t>from</a:t>
            </a:r>
          </a:p>
          <a:p>
            <a:r>
              <a:rPr lang="en-US" sz="1050" dirty="0"/>
              <a:t>(</a:t>
            </a:r>
          </a:p>
          <a:p>
            <a:r>
              <a:rPr lang="en-US" sz="1050" dirty="0"/>
              <a:t>select </a:t>
            </a:r>
            <a:r>
              <a:rPr lang="en-US" sz="1050" dirty="0" err="1"/>
              <a:t>a.user_id</a:t>
            </a:r>
            <a:r>
              <a:rPr lang="en-US" sz="1050" dirty="0"/>
              <a:t>,</a:t>
            </a:r>
          </a:p>
          <a:p>
            <a:r>
              <a:rPr lang="en-US" sz="1050" dirty="0"/>
              <a:t>       </a:t>
            </a:r>
            <a:r>
              <a:rPr lang="en-US" sz="1050" dirty="0" err="1"/>
              <a:t>a.sign_up_week</a:t>
            </a:r>
            <a:r>
              <a:rPr lang="en-US" sz="1050" dirty="0"/>
              <a:t>,</a:t>
            </a:r>
          </a:p>
          <a:p>
            <a:r>
              <a:rPr lang="en-US" sz="1050" dirty="0"/>
              <a:t>       </a:t>
            </a:r>
            <a:r>
              <a:rPr lang="en-US" sz="1050" dirty="0" err="1"/>
              <a:t>b.engagement_week</a:t>
            </a:r>
            <a:r>
              <a:rPr lang="en-US" sz="1050" dirty="0"/>
              <a:t>,</a:t>
            </a:r>
          </a:p>
          <a:p>
            <a:r>
              <a:rPr lang="en-US" sz="1050" dirty="0"/>
              <a:t>       </a:t>
            </a:r>
            <a:r>
              <a:rPr lang="en-US" sz="1050" dirty="0" err="1"/>
              <a:t>b.engagement_week</a:t>
            </a:r>
            <a:r>
              <a:rPr lang="en-US" sz="1050" dirty="0"/>
              <a:t> - </a:t>
            </a:r>
            <a:r>
              <a:rPr lang="en-US" sz="1050" dirty="0" err="1"/>
              <a:t>a.sign_up_week</a:t>
            </a:r>
            <a:r>
              <a:rPr lang="en-US" sz="1050" dirty="0"/>
              <a:t> as </a:t>
            </a:r>
            <a:r>
              <a:rPr lang="en-US" sz="1050" dirty="0" err="1"/>
              <a:t>retention_week</a:t>
            </a:r>
            <a:endParaRPr lang="en-US" sz="1050" dirty="0"/>
          </a:p>
          <a:p>
            <a:r>
              <a:rPr lang="en-US" sz="1050" dirty="0"/>
              <a:t>from</a:t>
            </a:r>
          </a:p>
          <a:p>
            <a:r>
              <a:rPr lang="en-US" sz="1050" dirty="0"/>
              <a:t>(</a:t>
            </a:r>
          </a:p>
          <a:p>
            <a:r>
              <a:rPr lang="en-US" sz="1050" dirty="0"/>
              <a:t>(select distinct </a:t>
            </a:r>
            <a:r>
              <a:rPr lang="en-US" sz="1050" dirty="0" err="1"/>
              <a:t>user_id</a:t>
            </a:r>
            <a:r>
              <a:rPr lang="en-US" sz="1050" dirty="0"/>
              <a:t>, extract(week from </a:t>
            </a:r>
            <a:r>
              <a:rPr lang="en-US" sz="1050" dirty="0" err="1"/>
              <a:t>occured_at</a:t>
            </a:r>
            <a:r>
              <a:rPr lang="en-US" sz="1050" dirty="0"/>
              <a:t>) as </a:t>
            </a:r>
            <a:r>
              <a:rPr lang="en-US" sz="1050" dirty="0" err="1"/>
              <a:t>sign_up_week</a:t>
            </a:r>
            <a:endParaRPr lang="en-US" sz="1050" dirty="0"/>
          </a:p>
          <a:p>
            <a:r>
              <a:rPr lang="en-US" sz="1050" dirty="0"/>
              <a:t>from </a:t>
            </a:r>
            <a:r>
              <a:rPr lang="en-US" sz="1050" dirty="0" err="1"/>
              <a:t>tutorial.yammer_events</a:t>
            </a:r>
            <a:endParaRPr lang="en-US" sz="1050" dirty="0"/>
          </a:p>
          <a:p>
            <a:r>
              <a:rPr lang="en-US" sz="1050" dirty="0"/>
              <a:t>where </a:t>
            </a:r>
            <a:r>
              <a:rPr lang="en-US" sz="1050" dirty="0" err="1"/>
              <a:t>event_type</a:t>
            </a:r>
            <a:r>
              <a:rPr lang="en-US" sz="1050" dirty="0"/>
              <a:t> = '</a:t>
            </a:r>
            <a:r>
              <a:rPr lang="en-US" sz="1050" dirty="0" err="1"/>
              <a:t>signup_flow</a:t>
            </a:r>
            <a:r>
              <a:rPr lang="en-US" sz="1050" dirty="0"/>
              <a:t>'</a:t>
            </a:r>
          </a:p>
          <a:p>
            <a:r>
              <a:rPr lang="en-US" sz="1050" dirty="0"/>
              <a:t>and </a:t>
            </a:r>
            <a:r>
              <a:rPr lang="en-US" sz="1050" dirty="0" err="1"/>
              <a:t>event_name</a:t>
            </a:r>
            <a:r>
              <a:rPr lang="en-US" sz="1050" dirty="0"/>
              <a:t> = '</a:t>
            </a:r>
            <a:r>
              <a:rPr lang="en-US" sz="1050" dirty="0" err="1"/>
              <a:t>complete_signup</a:t>
            </a:r>
            <a:r>
              <a:rPr lang="en-US" sz="1050" dirty="0"/>
              <a:t>'</a:t>
            </a:r>
          </a:p>
          <a:p>
            <a:r>
              <a:rPr lang="en-US" sz="1050" dirty="0"/>
              <a:t>and extract(week from </a:t>
            </a:r>
            <a:r>
              <a:rPr lang="en-US" sz="1050" dirty="0" err="1"/>
              <a:t>occured_at</a:t>
            </a:r>
            <a:r>
              <a:rPr lang="en-US" sz="1050" dirty="0"/>
              <a:t>)=18)a</a:t>
            </a:r>
          </a:p>
          <a:p>
            <a:r>
              <a:rPr lang="en-US" sz="1050" dirty="0"/>
              <a:t>left join</a:t>
            </a:r>
          </a:p>
          <a:p>
            <a:r>
              <a:rPr lang="en-US" sz="1050" dirty="0"/>
              <a:t>(select distinct </a:t>
            </a:r>
            <a:r>
              <a:rPr lang="en-US" sz="1050" dirty="0" err="1"/>
              <a:t>user_id</a:t>
            </a:r>
            <a:r>
              <a:rPr lang="en-US" sz="1050" dirty="0"/>
              <a:t>, extract(week from </a:t>
            </a:r>
            <a:r>
              <a:rPr lang="en-US" sz="1050" dirty="0" err="1"/>
              <a:t>occured_at</a:t>
            </a:r>
            <a:r>
              <a:rPr lang="en-US" sz="1050" dirty="0"/>
              <a:t>) as </a:t>
            </a:r>
            <a:r>
              <a:rPr lang="en-US" sz="1050" dirty="0" err="1"/>
              <a:t>engagement_week</a:t>
            </a:r>
            <a:endParaRPr lang="en-US" sz="1050" dirty="0"/>
          </a:p>
          <a:p>
            <a:r>
              <a:rPr lang="en-US" sz="1050" dirty="0"/>
              <a:t>from </a:t>
            </a:r>
            <a:r>
              <a:rPr lang="en-US" sz="1050" dirty="0" err="1"/>
              <a:t>tutorial.yammer_events</a:t>
            </a:r>
            <a:endParaRPr lang="en-US" sz="1050" dirty="0"/>
          </a:p>
          <a:p>
            <a:r>
              <a:rPr lang="en-US" sz="1050" dirty="0"/>
              <a:t>where </a:t>
            </a:r>
            <a:r>
              <a:rPr lang="en-US" sz="1050" dirty="0" err="1"/>
              <a:t>event_type</a:t>
            </a:r>
            <a:r>
              <a:rPr lang="en-US" sz="1050" dirty="0"/>
              <a:t> = 'engagement')b</a:t>
            </a:r>
          </a:p>
          <a:p>
            <a:r>
              <a:rPr lang="en-US" sz="1050" dirty="0"/>
              <a:t>on </a:t>
            </a:r>
            <a:r>
              <a:rPr lang="en-US" sz="1050" dirty="0" err="1"/>
              <a:t>a.user_id</a:t>
            </a:r>
            <a:r>
              <a:rPr lang="en-US" sz="1050" dirty="0"/>
              <a:t> = </a:t>
            </a:r>
            <a:r>
              <a:rPr lang="en-US" sz="1050" dirty="0" err="1"/>
              <a:t>b.user_id</a:t>
            </a:r>
            <a:endParaRPr lang="en-US" sz="1050" dirty="0"/>
          </a:p>
          <a:p>
            <a:r>
              <a:rPr lang="en-US" sz="1050" dirty="0"/>
              <a:t>)</a:t>
            </a:r>
          </a:p>
          <a:p>
            <a:r>
              <a:rPr lang="en-US" sz="1050" dirty="0"/>
              <a:t>group by </a:t>
            </a:r>
            <a:r>
              <a:rPr lang="en-US" sz="1050" dirty="0" err="1"/>
              <a:t>user_id</a:t>
            </a:r>
            <a:endParaRPr lang="en-US" sz="1050" dirty="0"/>
          </a:p>
          <a:p>
            <a:r>
              <a:rPr lang="en-US" sz="1050" dirty="0"/>
              <a:t>order by </a:t>
            </a:r>
            <a:r>
              <a:rPr lang="en-US" sz="1050" dirty="0" err="1"/>
              <a:t>user_id</a:t>
            </a:r>
            <a:r>
              <a:rPr lang="en-US" sz="1050" dirty="0"/>
              <a:t>;</a:t>
            </a:r>
          </a:p>
        </p:txBody>
      </p:sp>
    </p:spTree>
    <p:extLst>
      <p:ext uri="{BB962C8B-B14F-4D97-AF65-F5344CB8AC3E}">
        <p14:creationId xmlns:p14="http://schemas.microsoft.com/office/powerpoint/2010/main" val="2827498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B25FC-8F1A-01B6-808E-427349994F7D}"/>
              </a:ext>
            </a:extLst>
          </p:cNvPr>
          <p:cNvSpPr>
            <a:spLocks noGrp="1"/>
          </p:cNvSpPr>
          <p:nvPr>
            <p:ph type="title"/>
          </p:nvPr>
        </p:nvSpPr>
        <p:spPr>
          <a:xfrm>
            <a:off x="1217023" y="497511"/>
            <a:ext cx="10058400" cy="1371600"/>
          </a:xfrm>
        </p:spPr>
        <p:txBody>
          <a:bodyPr>
            <a:noAutofit/>
          </a:bodyPr>
          <a:lstStyle/>
          <a:p>
            <a:r>
              <a:rPr lang="en-US" sz="3200" b="1" i="0" dirty="0">
                <a:solidFill>
                  <a:schemeClr val="accent2"/>
                </a:solidFill>
                <a:effectLst/>
                <a:latin typeface="Manrope"/>
              </a:rPr>
              <a:t>Weekly Engagement: </a:t>
            </a:r>
            <a:r>
              <a:rPr lang="en-US" sz="3200" b="0" i="0" dirty="0">
                <a:solidFill>
                  <a:schemeClr val="accent2"/>
                </a:solidFill>
                <a:effectLst/>
                <a:latin typeface="Manrope"/>
              </a:rPr>
              <a:t>To measure the activeness of a user. Measuring if the user finds quality in a product/service weekly.</a:t>
            </a:r>
            <a:endParaRPr lang="en-US" sz="3200" dirty="0">
              <a:solidFill>
                <a:schemeClr val="accent2"/>
              </a:solidFill>
            </a:endParaRPr>
          </a:p>
        </p:txBody>
      </p:sp>
      <p:sp>
        <p:nvSpPr>
          <p:cNvPr id="3" name="Content Placeholder 2">
            <a:extLst>
              <a:ext uri="{FF2B5EF4-FFF2-40B4-BE49-F238E27FC236}">
                <a16:creationId xmlns:a16="http://schemas.microsoft.com/office/drawing/2014/main" id="{E333529E-B676-8ACC-8F20-AA571C968221}"/>
              </a:ext>
            </a:extLst>
          </p:cNvPr>
          <p:cNvSpPr>
            <a:spLocks noGrp="1"/>
          </p:cNvSpPr>
          <p:nvPr>
            <p:ph idx="1"/>
          </p:nvPr>
        </p:nvSpPr>
        <p:spPr>
          <a:xfrm>
            <a:off x="1066800" y="2061922"/>
            <a:ext cx="10058400" cy="404949"/>
          </a:xfrm>
        </p:spPr>
        <p:txBody>
          <a:bodyPr/>
          <a:lstStyle/>
          <a:p>
            <a:r>
              <a:rPr lang="en-US" b="1" i="0" dirty="0">
                <a:effectLst/>
                <a:latin typeface="Manrope"/>
              </a:rPr>
              <a:t>Your task:</a:t>
            </a:r>
            <a:r>
              <a:rPr lang="en-US" b="0" i="0" dirty="0">
                <a:effectLst/>
                <a:latin typeface="Manrope"/>
              </a:rPr>
              <a:t> Calculate the weekly engagement per device?</a:t>
            </a:r>
            <a:endParaRPr lang="en-US" dirty="0"/>
          </a:p>
        </p:txBody>
      </p:sp>
      <p:sp>
        <p:nvSpPr>
          <p:cNvPr id="6" name="TextBox 5">
            <a:extLst>
              <a:ext uri="{FF2B5EF4-FFF2-40B4-BE49-F238E27FC236}">
                <a16:creationId xmlns:a16="http://schemas.microsoft.com/office/drawing/2014/main" id="{0C19A7D9-BD59-43D1-8823-A96F7131464F}"/>
              </a:ext>
            </a:extLst>
          </p:cNvPr>
          <p:cNvSpPr txBox="1"/>
          <p:nvPr/>
        </p:nvSpPr>
        <p:spPr>
          <a:xfrm>
            <a:off x="4336869" y="3089366"/>
            <a:ext cx="5231674" cy="2585323"/>
          </a:xfrm>
          <a:prstGeom prst="rect">
            <a:avLst/>
          </a:prstGeom>
          <a:noFill/>
        </p:spPr>
        <p:txBody>
          <a:bodyPr wrap="square" rtlCol="0">
            <a:spAutoFit/>
          </a:bodyPr>
          <a:lstStyle/>
          <a:p>
            <a:r>
              <a:rPr lang="en-US" dirty="0"/>
              <a:t>select </a:t>
            </a:r>
          </a:p>
          <a:p>
            <a:r>
              <a:rPr lang="en-US" dirty="0"/>
              <a:t>extract(year from </a:t>
            </a:r>
            <a:r>
              <a:rPr lang="en-US" dirty="0" err="1"/>
              <a:t>occured_at</a:t>
            </a:r>
            <a:r>
              <a:rPr lang="en-US" dirty="0"/>
              <a:t>) as </a:t>
            </a:r>
            <a:r>
              <a:rPr lang="en-US" dirty="0" err="1"/>
              <a:t>year_num</a:t>
            </a:r>
            <a:r>
              <a:rPr lang="en-US" dirty="0"/>
              <a:t>,</a:t>
            </a:r>
          </a:p>
          <a:p>
            <a:r>
              <a:rPr lang="en-US" dirty="0"/>
              <a:t>extract(week from </a:t>
            </a:r>
            <a:r>
              <a:rPr lang="en-US" dirty="0" err="1"/>
              <a:t>occured_at</a:t>
            </a:r>
            <a:r>
              <a:rPr lang="en-US" dirty="0"/>
              <a:t>) as </a:t>
            </a:r>
            <a:r>
              <a:rPr lang="en-US" dirty="0" err="1"/>
              <a:t>week_num</a:t>
            </a:r>
            <a:r>
              <a:rPr lang="en-US" dirty="0"/>
              <a:t>,</a:t>
            </a:r>
          </a:p>
          <a:p>
            <a:r>
              <a:rPr lang="en-US" dirty="0"/>
              <a:t>device,</a:t>
            </a:r>
          </a:p>
          <a:p>
            <a:r>
              <a:rPr lang="en-US" dirty="0"/>
              <a:t>count(distinct </a:t>
            </a:r>
            <a:r>
              <a:rPr lang="en-US" dirty="0" err="1"/>
              <a:t>user_id</a:t>
            </a:r>
            <a:r>
              <a:rPr lang="en-US" dirty="0"/>
              <a:t>) as </a:t>
            </a:r>
            <a:r>
              <a:rPr lang="en-US" dirty="0" err="1"/>
              <a:t>no_of_users</a:t>
            </a:r>
            <a:endParaRPr lang="en-US" dirty="0"/>
          </a:p>
          <a:p>
            <a:r>
              <a:rPr lang="en-US" dirty="0"/>
              <a:t>from </a:t>
            </a:r>
            <a:r>
              <a:rPr lang="en-US" dirty="0" err="1"/>
              <a:t>tutorial.yammer_events</a:t>
            </a:r>
            <a:endParaRPr lang="en-US" dirty="0"/>
          </a:p>
          <a:p>
            <a:r>
              <a:rPr lang="en-US" dirty="0"/>
              <a:t>where </a:t>
            </a:r>
            <a:r>
              <a:rPr lang="en-US" dirty="0" err="1"/>
              <a:t>event_type</a:t>
            </a:r>
            <a:r>
              <a:rPr lang="en-US" dirty="0"/>
              <a:t> = 'engagement'</a:t>
            </a:r>
          </a:p>
          <a:p>
            <a:r>
              <a:rPr lang="en-US" dirty="0"/>
              <a:t>group by 1,2,3</a:t>
            </a:r>
          </a:p>
          <a:p>
            <a:r>
              <a:rPr lang="en-US" dirty="0"/>
              <a:t>order by 1,2,3;</a:t>
            </a:r>
          </a:p>
        </p:txBody>
      </p:sp>
    </p:spTree>
    <p:extLst>
      <p:ext uri="{BB962C8B-B14F-4D97-AF65-F5344CB8AC3E}">
        <p14:creationId xmlns:p14="http://schemas.microsoft.com/office/powerpoint/2010/main" val="30851050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DFD40-3A75-36FD-F219-74B5CA062A2D}"/>
              </a:ext>
            </a:extLst>
          </p:cNvPr>
          <p:cNvSpPr>
            <a:spLocks noGrp="1"/>
          </p:cNvSpPr>
          <p:nvPr>
            <p:ph type="title"/>
          </p:nvPr>
        </p:nvSpPr>
        <p:spPr>
          <a:xfrm>
            <a:off x="1177835" y="270302"/>
            <a:ext cx="10058400" cy="1371600"/>
          </a:xfrm>
        </p:spPr>
        <p:txBody>
          <a:bodyPr/>
          <a:lstStyle/>
          <a:p>
            <a:r>
              <a:rPr lang="en-US" b="1" i="0" dirty="0">
                <a:solidFill>
                  <a:schemeClr val="accent2"/>
                </a:solidFill>
                <a:effectLst/>
                <a:latin typeface="Manrope"/>
              </a:rPr>
              <a:t>Email Engagement: </a:t>
            </a:r>
            <a:r>
              <a:rPr lang="en-US" b="0" i="0" dirty="0">
                <a:solidFill>
                  <a:schemeClr val="accent2"/>
                </a:solidFill>
                <a:effectLst/>
                <a:latin typeface="Manrope"/>
              </a:rPr>
              <a:t>Users engaging with the email service.</a:t>
            </a:r>
            <a:endParaRPr lang="en-US" dirty="0">
              <a:solidFill>
                <a:schemeClr val="accent2"/>
              </a:solidFill>
            </a:endParaRPr>
          </a:p>
        </p:txBody>
      </p:sp>
      <p:sp>
        <p:nvSpPr>
          <p:cNvPr id="3" name="Content Placeholder 2">
            <a:extLst>
              <a:ext uri="{FF2B5EF4-FFF2-40B4-BE49-F238E27FC236}">
                <a16:creationId xmlns:a16="http://schemas.microsoft.com/office/drawing/2014/main" id="{D3DC52F0-89A5-D77D-E83A-DA603F011DF2}"/>
              </a:ext>
            </a:extLst>
          </p:cNvPr>
          <p:cNvSpPr>
            <a:spLocks noGrp="1"/>
          </p:cNvSpPr>
          <p:nvPr>
            <p:ph idx="1"/>
          </p:nvPr>
        </p:nvSpPr>
        <p:spPr>
          <a:xfrm>
            <a:off x="1066800" y="1349998"/>
            <a:ext cx="10058400" cy="418011"/>
          </a:xfrm>
        </p:spPr>
        <p:txBody>
          <a:bodyPr/>
          <a:lstStyle/>
          <a:p>
            <a:r>
              <a:rPr lang="en-US" b="1" i="0" dirty="0">
                <a:effectLst/>
                <a:latin typeface="Manrope"/>
              </a:rPr>
              <a:t>Your task:</a:t>
            </a:r>
            <a:r>
              <a:rPr lang="en-US" b="0" i="0" dirty="0">
                <a:effectLst/>
                <a:latin typeface="Manrope"/>
              </a:rPr>
              <a:t> Calculate the email engagement metrics?</a:t>
            </a:r>
            <a:endParaRPr lang="en-US" dirty="0"/>
          </a:p>
        </p:txBody>
      </p:sp>
      <p:sp>
        <p:nvSpPr>
          <p:cNvPr id="4" name="TextBox 3">
            <a:extLst>
              <a:ext uri="{FF2B5EF4-FFF2-40B4-BE49-F238E27FC236}">
                <a16:creationId xmlns:a16="http://schemas.microsoft.com/office/drawing/2014/main" id="{29211F30-7172-EB17-32F0-88B76ACE04C1}"/>
              </a:ext>
            </a:extLst>
          </p:cNvPr>
          <p:cNvSpPr txBox="1"/>
          <p:nvPr/>
        </p:nvSpPr>
        <p:spPr>
          <a:xfrm>
            <a:off x="1515291" y="1737360"/>
            <a:ext cx="7164977" cy="4770537"/>
          </a:xfrm>
          <a:prstGeom prst="rect">
            <a:avLst/>
          </a:prstGeom>
          <a:noFill/>
        </p:spPr>
        <p:txBody>
          <a:bodyPr wrap="square" rtlCol="0">
            <a:spAutoFit/>
          </a:bodyPr>
          <a:lstStyle/>
          <a:p>
            <a:r>
              <a:rPr lang="en-US" sz="1600" dirty="0"/>
              <a:t>select </a:t>
            </a:r>
          </a:p>
          <a:p>
            <a:r>
              <a:rPr lang="en-US" sz="1600" dirty="0"/>
              <a:t>100.0 * sum(case when </a:t>
            </a:r>
            <a:r>
              <a:rPr lang="en-US" sz="1600" dirty="0" err="1"/>
              <a:t>email_cat</a:t>
            </a:r>
            <a:r>
              <a:rPr lang="en-US" sz="1600" dirty="0"/>
              <a:t> = '</a:t>
            </a:r>
            <a:r>
              <a:rPr lang="en-US" sz="1600" dirty="0" err="1"/>
              <a:t>email_opened</a:t>
            </a:r>
            <a:r>
              <a:rPr lang="en-US" sz="1600" dirty="0"/>
              <a:t>' then 1 else 0 end)</a:t>
            </a:r>
          </a:p>
          <a:p>
            <a:r>
              <a:rPr lang="en-US" sz="1600" dirty="0"/>
              <a:t>        /sum(case when </a:t>
            </a:r>
            <a:r>
              <a:rPr lang="en-US" sz="1600" dirty="0" err="1"/>
              <a:t>email_cat</a:t>
            </a:r>
            <a:r>
              <a:rPr lang="en-US" sz="1600" dirty="0"/>
              <a:t> = '</a:t>
            </a:r>
            <a:r>
              <a:rPr lang="en-US" sz="1600" dirty="0" err="1"/>
              <a:t>email_sent</a:t>
            </a:r>
            <a:r>
              <a:rPr lang="en-US" sz="1600" dirty="0"/>
              <a:t>' then 1 else 0 end)</a:t>
            </a:r>
          </a:p>
          <a:p>
            <a:r>
              <a:rPr lang="en-US" sz="1600" dirty="0"/>
              <a:t>as </a:t>
            </a:r>
            <a:r>
              <a:rPr lang="en-US" sz="1600" dirty="0" err="1"/>
              <a:t>email_opening_rate</a:t>
            </a:r>
            <a:r>
              <a:rPr lang="en-US" sz="1600" dirty="0"/>
              <a:t>,</a:t>
            </a:r>
          </a:p>
          <a:p>
            <a:r>
              <a:rPr lang="en-US" sz="1600" dirty="0"/>
              <a:t>100.0 * sum(case when </a:t>
            </a:r>
            <a:r>
              <a:rPr lang="en-US" sz="1600" dirty="0" err="1"/>
              <a:t>email_cat</a:t>
            </a:r>
            <a:r>
              <a:rPr lang="en-US" sz="1600" dirty="0"/>
              <a:t> = '</a:t>
            </a:r>
            <a:r>
              <a:rPr lang="en-US" sz="1600" dirty="0" err="1"/>
              <a:t>email_clicked</a:t>
            </a:r>
            <a:r>
              <a:rPr lang="en-US" sz="1600" dirty="0"/>
              <a:t>' then 1 else 0 end)</a:t>
            </a:r>
          </a:p>
          <a:p>
            <a:r>
              <a:rPr lang="en-US" sz="1600" dirty="0"/>
              <a:t>        /sum(case when </a:t>
            </a:r>
            <a:r>
              <a:rPr lang="en-US" sz="1600" dirty="0" err="1"/>
              <a:t>email_cat</a:t>
            </a:r>
            <a:r>
              <a:rPr lang="en-US" sz="1600" dirty="0"/>
              <a:t> = '</a:t>
            </a:r>
            <a:r>
              <a:rPr lang="en-US" sz="1600" dirty="0" err="1"/>
              <a:t>email_sent</a:t>
            </a:r>
            <a:r>
              <a:rPr lang="en-US" sz="1600" dirty="0"/>
              <a:t>' then 1 else 0 end)</a:t>
            </a:r>
          </a:p>
          <a:p>
            <a:r>
              <a:rPr lang="en-US" sz="1600" dirty="0"/>
              <a:t>as </a:t>
            </a:r>
            <a:r>
              <a:rPr lang="en-US" sz="1600" dirty="0" err="1"/>
              <a:t>email_clicking_rate</a:t>
            </a:r>
            <a:endParaRPr lang="en-US" sz="1600" dirty="0"/>
          </a:p>
          <a:p>
            <a:r>
              <a:rPr lang="en-US" sz="1600" dirty="0"/>
              <a:t>from</a:t>
            </a:r>
          </a:p>
          <a:p>
            <a:r>
              <a:rPr lang="en-US" sz="1600" dirty="0"/>
              <a:t>(</a:t>
            </a:r>
          </a:p>
          <a:p>
            <a:r>
              <a:rPr lang="en-US" sz="1600" dirty="0"/>
              <a:t>select *,</a:t>
            </a:r>
          </a:p>
          <a:p>
            <a:r>
              <a:rPr lang="en-US" sz="1600" dirty="0"/>
              <a:t>case when action in ('</a:t>
            </a:r>
            <a:r>
              <a:rPr lang="en-US" sz="1600" dirty="0" err="1"/>
              <a:t>sent_weekly_digest</a:t>
            </a:r>
            <a:r>
              <a:rPr lang="en-US" sz="1600" dirty="0"/>
              <a:t>', '</a:t>
            </a:r>
            <a:r>
              <a:rPr lang="en-US" sz="1600" dirty="0" err="1"/>
              <a:t>sent_reengagement_email</a:t>
            </a:r>
            <a:r>
              <a:rPr lang="en-US" sz="1600" dirty="0"/>
              <a:t>')</a:t>
            </a:r>
          </a:p>
          <a:p>
            <a:r>
              <a:rPr lang="en-US" sz="1600" dirty="0"/>
              <a:t>     then '</a:t>
            </a:r>
            <a:r>
              <a:rPr lang="en-US" sz="1600" dirty="0" err="1"/>
              <a:t>email_sent</a:t>
            </a:r>
            <a:r>
              <a:rPr lang="en-US" sz="1600" dirty="0"/>
              <a:t>'</a:t>
            </a:r>
          </a:p>
          <a:p>
            <a:r>
              <a:rPr lang="en-US" sz="1600" dirty="0"/>
              <a:t>     when action in ('</a:t>
            </a:r>
            <a:r>
              <a:rPr lang="en-US" sz="1600" dirty="0" err="1"/>
              <a:t>email_open</a:t>
            </a:r>
            <a:r>
              <a:rPr lang="en-US" sz="1600" dirty="0"/>
              <a:t>')</a:t>
            </a:r>
          </a:p>
          <a:p>
            <a:r>
              <a:rPr lang="en-US" sz="1600" dirty="0"/>
              <a:t>     then '</a:t>
            </a:r>
            <a:r>
              <a:rPr lang="en-US" sz="1600" dirty="0" err="1"/>
              <a:t>email_opened</a:t>
            </a:r>
            <a:r>
              <a:rPr lang="en-US" sz="1600" dirty="0"/>
              <a:t>'</a:t>
            </a:r>
          </a:p>
          <a:p>
            <a:r>
              <a:rPr lang="en-US" sz="1600" dirty="0"/>
              <a:t>     when action in ('</a:t>
            </a:r>
            <a:r>
              <a:rPr lang="en-US" sz="1600" dirty="0" err="1"/>
              <a:t>email_clickthrough</a:t>
            </a:r>
            <a:r>
              <a:rPr lang="en-US" sz="1600" dirty="0"/>
              <a:t>')</a:t>
            </a:r>
          </a:p>
          <a:p>
            <a:r>
              <a:rPr lang="en-US" sz="1600" dirty="0"/>
              <a:t>     then '</a:t>
            </a:r>
            <a:r>
              <a:rPr lang="en-US" sz="1600" dirty="0" err="1"/>
              <a:t>email_clicked</a:t>
            </a:r>
            <a:r>
              <a:rPr lang="en-US" sz="1600" dirty="0"/>
              <a:t>'</a:t>
            </a:r>
          </a:p>
          <a:p>
            <a:r>
              <a:rPr lang="en-US" sz="1600" dirty="0"/>
              <a:t>end as </a:t>
            </a:r>
            <a:r>
              <a:rPr lang="en-US" sz="1600" dirty="0" err="1"/>
              <a:t>email_cat</a:t>
            </a:r>
            <a:endParaRPr lang="en-US" sz="1600" dirty="0"/>
          </a:p>
          <a:p>
            <a:r>
              <a:rPr lang="en-US" sz="1600" dirty="0"/>
              <a:t>from </a:t>
            </a:r>
            <a:r>
              <a:rPr lang="en-US" sz="1600" dirty="0" err="1"/>
              <a:t>tutorial.yammer_events</a:t>
            </a:r>
            <a:endParaRPr lang="en-US" sz="1600" dirty="0"/>
          </a:p>
          <a:p>
            <a:r>
              <a:rPr lang="en-US" sz="1600" dirty="0"/>
              <a:t>)a;</a:t>
            </a:r>
          </a:p>
        </p:txBody>
      </p:sp>
    </p:spTree>
    <p:extLst>
      <p:ext uri="{BB962C8B-B14F-4D97-AF65-F5344CB8AC3E}">
        <p14:creationId xmlns:p14="http://schemas.microsoft.com/office/powerpoint/2010/main" val="29066431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41814-3B63-29A8-68E4-FB8B394B1C73}"/>
              </a:ext>
            </a:extLst>
          </p:cNvPr>
          <p:cNvSpPr>
            <a:spLocks noGrp="1"/>
          </p:cNvSpPr>
          <p:nvPr>
            <p:ph type="title"/>
          </p:nvPr>
        </p:nvSpPr>
        <p:spPr>
          <a:xfrm>
            <a:off x="616131" y="80891"/>
            <a:ext cx="10058400" cy="1371600"/>
          </a:xfrm>
        </p:spPr>
        <p:txBody>
          <a:bodyPr/>
          <a:lstStyle/>
          <a:p>
            <a:r>
              <a:rPr lang="en-US" b="1" u="sng" dirty="0"/>
              <a:t>RESULT</a:t>
            </a:r>
          </a:p>
        </p:txBody>
      </p:sp>
      <p:sp>
        <p:nvSpPr>
          <p:cNvPr id="3" name="Content Placeholder 2">
            <a:extLst>
              <a:ext uri="{FF2B5EF4-FFF2-40B4-BE49-F238E27FC236}">
                <a16:creationId xmlns:a16="http://schemas.microsoft.com/office/drawing/2014/main" id="{A594FA48-A950-BA19-6D8E-43113AADEC59}"/>
              </a:ext>
            </a:extLst>
          </p:cNvPr>
          <p:cNvSpPr>
            <a:spLocks noGrp="1"/>
          </p:cNvSpPr>
          <p:nvPr>
            <p:ph idx="1"/>
          </p:nvPr>
        </p:nvSpPr>
        <p:spPr>
          <a:xfrm>
            <a:off x="616131" y="1201782"/>
            <a:ext cx="10058400" cy="3849624"/>
          </a:xfrm>
        </p:spPr>
        <p:txBody>
          <a:bodyPr>
            <a:noAutofit/>
          </a:bodyPr>
          <a:lstStyle/>
          <a:p>
            <a:pPr>
              <a:lnSpc>
                <a:spcPct val="200000"/>
              </a:lnSpc>
            </a:pPr>
            <a:r>
              <a:rPr lang="en-US" sz="2000" b="0" i="0" dirty="0">
                <a:effectLst/>
                <a:latin typeface="Söhne"/>
              </a:rPr>
              <a:t>By performing analysis on the job data and user engagement and growth data, we were able to answer several questions asked by different departments of the company. We calculated the number of jobs reviewed per hour per day for November 2020, the 7-day rolling average of throughput, the percentage share of each language in the last 30 days, weekly user engagement, user growth, weekly retention of users-sign up cohort, weekly engagement per device, and email engagement metrics. Our findings and insights were presented in a report, which provided valuable information for improving the company's operations and predicting future growth.</a:t>
            </a:r>
            <a:endParaRPr lang="en-US" sz="2000" dirty="0"/>
          </a:p>
        </p:txBody>
      </p:sp>
    </p:spTree>
    <p:extLst>
      <p:ext uri="{BB962C8B-B14F-4D97-AF65-F5344CB8AC3E}">
        <p14:creationId xmlns:p14="http://schemas.microsoft.com/office/powerpoint/2010/main" val="35249051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artisticPaintStrokes/>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372E7F7-DAEF-CB03-7891-AC1D7D08661E}"/>
              </a:ext>
            </a:extLst>
          </p:cNvPr>
          <p:cNvSpPr>
            <a:spLocks noGrp="1"/>
          </p:cNvSpPr>
          <p:nvPr>
            <p:ph type="ctrTitle"/>
          </p:nvPr>
        </p:nvSpPr>
        <p:spPr>
          <a:xfrm>
            <a:off x="1629103" y="2244830"/>
            <a:ext cx="8494611" cy="1256016"/>
          </a:xfrm>
        </p:spPr>
        <p:txBody>
          <a:bodyPr/>
          <a:lstStyle/>
          <a:p>
            <a:r>
              <a:rPr lang="en-US" dirty="0"/>
              <a:t>Thank you</a:t>
            </a:r>
          </a:p>
        </p:txBody>
      </p:sp>
      <p:sp>
        <p:nvSpPr>
          <p:cNvPr id="5" name="Subtitle 4">
            <a:extLst>
              <a:ext uri="{FF2B5EF4-FFF2-40B4-BE49-F238E27FC236}">
                <a16:creationId xmlns:a16="http://schemas.microsoft.com/office/drawing/2014/main" id="{FCBBF4EE-1B73-181B-86BF-1CF1480AA7BF}"/>
              </a:ext>
            </a:extLst>
          </p:cNvPr>
          <p:cNvSpPr>
            <a:spLocks noGrp="1"/>
          </p:cNvSpPr>
          <p:nvPr>
            <p:ph type="subTitle" idx="1"/>
          </p:nvPr>
        </p:nvSpPr>
        <p:spPr>
          <a:xfrm>
            <a:off x="1767050" y="3429000"/>
            <a:ext cx="8657899" cy="1256015"/>
          </a:xfrm>
        </p:spPr>
        <p:txBody>
          <a:bodyPr>
            <a:noAutofit/>
          </a:bodyPr>
          <a:lstStyle/>
          <a:p>
            <a:r>
              <a:rPr lang="en-US" sz="3600" dirty="0"/>
              <a:t>Pintu </a:t>
            </a:r>
            <a:r>
              <a:rPr lang="en-US" sz="3600" dirty="0" err="1"/>
              <a:t>kumar</a:t>
            </a:r>
            <a:r>
              <a:rPr lang="en-US" sz="3600" dirty="0"/>
              <a:t> Kushwaha</a:t>
            </a:r>
          </a:p>
          <a:p>
            <a:r>
              <a:rPr lang="en-US" sz="3600" dirty="0"/>
              <a:t>pkmansarowar@gmail.com</a:t>
            </a:r>
          </a:p>
        </p:txBody>
      </p:sp>
    </p:spTree>
    <p:extLst>
      <p:ext uri="{BB962C8B-B14F-4D97-AF65-F5344CB8AC3E}">
        <p14:creationId xmlns:p14="http://schemas.microsoft.com/office/powerpoint/2010/main" val="18560561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Diagram 16">
            <a:extLst>
              <a:ext uri="{FF2B5EF4-FFF2-40B4-BE49-F238E27FC236}">
                <a16:creationId xmlns:a16="http://schemas.microsoft.com/office/drawing/2014/main" id="{FD425CFA-0E6B-6B81-FA93-6CA779FFF7FE}"/>
              </a:ext>
            </a:extLst>
          </p:cNvPr>
          <p:cNvGraphicFramePr/>
          <p:nvPr>
            <p:extLst>
              <p:ext uri="{D42A27DB-BD31-4B8C-83A1-F6EECF244321}">
                <p14:modId xmlns:p14="http://schemas.microsoft.com/office/powerpoint/2010/main" val="13441316"/>
              </p:ext>
            </p:extLst>
          </p:nvPr>
        </p:nvGraphicFramePr>
        <p:xfrm>
          <a:off x="2963092" y="389709"/>
          <a:ext cx="4428308" cy="6934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0" name="Picture 19">
            <a:extLst>
              <a:ext uri="{FF2B5EF4-FFF2-40B4-BE49-F238E27FC236}">
                <a16:creationId xmlns:a16="http://schemas.microsoft.com/office/drawing/2014/main" id="{69664913-3264-F33E-B712-4A5FE9373198}"/>
              </a:ext>
            </a:extLst>
          </p:cNvPr>
          <p:cNvPicPr>
            <a:picLocks noChangeAspect="1"/>
          </p:cNvPicPr>
          <p:nvPr/>
        </p:nvPicPr>
        <p:blipFill>
          <a:blip r:embed="rId7"/>
          <a:stretch>
            <a:fillRect/>
          </a:stretch>
        </p:blipFill>
        <p:spPr>
          <a:xfrm>
            <a:off x="239757" y="206631"/>
            <a:ext cx="11692700" cy="6433457"/>
          </a:xfrm>
          <a:prstGeom prst="rect">
            <a:avLst/>
          </a:prstGeom>
          <a:ln w="127000" cap="sq">
            <a:solidFill>
              <a:srgbClr val="000000"/>
            </a:solidFill>
            <a:miter lim="800000"/>
          </a:ln>
          <a:effectLst>
            <a:outerShdw blurRad="57150" dist="50800" dir="2700000" algn="tl" rotWithShape="0">
              <a:srgbClr val="000000">
                <a:alpha val="40000"/>
              </a:srgbClr>
            </a:outerShdw>
          </a:effectLst>
        </p:spPr>
      </p:pic>
      <p:graphicFrame>
        <p:nvGraphicFramePr>
          <p:cNvPr id="15" name="Content Placeholder 14">
            <a:extLst>
              <a:ext uri="{FF2B5EF4-FFF2-40B4-BE49-F238E27FC236}">
                <a16:creationId xmlns:a16="http://schemas.microsoft.com/office/drawing/2014/main" id="{2E02961B-3E1D-0691-9D44-4612A3907BDD}"/>
              </a:ext>
            </a:extLst>
          </p:cNvPr>
          <p:cNvGraphicFramePr>
            <a:graphicFrameLocks noGrp="1"/>
          </p:cNvGraphicFramePr>
          <p:nvPr>
            <p:ph idx="1"/>
            <p:extLst>
              <p:ext uri="{D42A27DB-BD31-4B8C-83A1-F6EECF244321}">
                <p14:modId xmlns:p14="http://schemas.microsoft.com/office/powerpoint/2010/main" val="4195695702"/>
              </p:ext>
            </p:extLst>
          </p:nvPr>
        </p:nvGraphicFramePr>
        <p:xfrm>
          <a:off x="2275114" y="1217024"/>
          <a:ext cx="7641770" cy="454151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21" name="Group 20">
            <a:extLst>
              <a:ext uri="{FF2B5EF4-FFF2-40B4-BE49-F238E27FC236}">
                <a16:creationId xmlns:a16="http://schemas.microsoft.com/office/drawing/2014/main" id="{3359912E-2510-4E97-430A-83364477A0FB}"/>
              </a:ext>
            </a:extLst>
          </p:cNvPr>
          <p:cNvGrpSpPr/>
          <p:nvPr/>
        </p:nvGrpSpPr>
        <p:grpSpPr>
          <a:xfrm>
            <a:off x="4299679" y="322796"/>
            <a:ext cx="2983041" cy="671580"/>
            <a:chOff x="1445244" y="0"/>
            <a:chExt cx="2983041" cy="671580"/>
          </a:xfrm>
          <a:solidFill>
            <a:schemeClr val="bg2">
              <a:lumMod val="75000"/>
            </a:schemeClr>
          </a:solidFill>
          <a:scene3d>
            <a:camera prst="orthographicFront"/>
            <a:lightRig rig="threePt" dir="t">
              <a:rot lat="0" lon="0" rev="7500000"/>
            </a:lightRig>
          </a:scene3d>
        </p:grpSpPr>
        <p:sp>
          <p:nvSpPr>
            <p:cNvPr id="22" name="Rectangle: Rounded Corners 21">
              <a:extLst>
                <a:ext uri="{FF2B5EF4-FFF2-40B4-BE49-F238E27FC236}">
                  <a16:creationId xmlns:a16="http://schemas.microsoft.com/office/drawing/2014/main" id="{062E61E0-4EB6-ECDB-6396-46C2CA7A1E0B}"/>
                </a:ext>
              </a:extLst>
            </p:cNvPr>
            <p:cNvSpPr/>
            <p:nvPr/>
          </p:nvSpPr>
          <p:spPr>
            <a:xfrm>
              <a:off x="1445244" y="0"/>
              <a:ext cx="2983041" cy="671580"/>
            </a:xfrm>
            <a:prstGeom prst="roundRect">
              <a:avLst/>
            </a:prstGeom>
            <a:grpFill/>
            <a:sp3d prstMaterial="plastic">
              <a:bevelT w="127000" h="25400" prst="relaxedInset"/>
            </a:sp3d>
          </p:spPr>
          <p:style>
            <a:lnRef idx="0">
              <a:schemeClr val="lt1">
                <a:hueOff val="0"/>
                <a:satOff val="0"/>
                <a:lumOff val="0"/>
                <a:alphaOff val="0"/>
              </a:schemeClr>
            </a:lnRef>
            <a:fillRef idx="3">
              <a:scrgbClr r="0" g="0" b="0"/>
            </a:fillRef>
            <a:effectRef idx="2">
              <a:schemeClr val="accent1">
                <a:hueOff val="0"/>
                <a:satOff val="0"/>
                <a:lumOff val="0"/>
                <a:alphaOff val="0"/>
              </a:schemeClr>
            </a:effectRef>
            <a:fontRef idx="minor">
              <a:schemeClr val="lt1"/>
            </a:fontRef>
          </p:style>
        </p:sp>
        <p:sp>
          <p:nvSpPr>
            <p:cNvPr id="23" name="Rectangle: Rounded Corners 4">
              <a:extLst>
                <a:ext uri="{FF2B5EF4-FFF2-40B4-BE49-F238E27FC236}">
                  <a16:creationId xmlns:a16="http://schemas.microsoft.com/office/drawing/2014/main" id="{E07DC80A-2DBC-CFD8-0884-D06D9D034812}"/>
                </a:ext>
              </a:extLst>
            </p:cNvPr>
            <p:cNvSpPr txBox="1"/>
            <p:nvPr/>
          </p:nvSpPr>
          <p:spPr>
            <a:xfrm>
              <a:off x="1478028" y="32784"/>
              <a:ext cx="2917473" cy="606012"/>
            </a:xfrm>
            <a:prstGeom prst="rect">
              <a:avLst/>
            </a:prstGeom>
            <a:grpFill/>
            <a:sp3d/>
          </p:spPr>
          <p:style>
            <a:lnRef idx="0">
              <a:scrgbClr r="0" g="0" b="0"/>
            </a:lnRef>
            <a:fillRef idx="0">
              <a:scrgbClr r="0" g="0" b="0"/>
            </a:fillRef>
            <a:effectRef idx="0">
              <a:scrgbClr r="0" g="0" b="0"/>
            </a:effectRef>
            <a:fontRef idx="minor">
              <a:schemeClr val="lt1"/>
            </a:fontRef>
          </p:style>
          <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i="0" kern="1200" baseline="0" dirty="0"/>
                <a:t>CONTENTS</a:t>
              </a:r>
              <a:endParaRPr lang="en-US" sz="2800" kern="1200" dirty="0"/>
            </a:p>
          </p:txBody>
        </p:sp>
      </p:grpSp>
    </p:spTree>
    <p:extLst>
      <p:ext uri="{BB962C8B-B14F-4D97-AF65-F5344CB8AC3E}">
        <p14:creationId xmlns:p14="http://schemas.microsoft.com/office/powerpoint/2010/main" val="3296528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D921D-060A-6BCF-720C-221FB57DDC04}"/>
              </a:ext>
            </a:extLst>
          </p:cNvPr>
          <p:cNvSpPr>
            <a:spLocks noGrp="1"/>
          </p:cNvSpPr>
          <p:nvPr>
            <p:ph type="title"/>
          </p:nvPr>
        </p:nvSpPr>
        <p:spPr/>
        <p:txBody>
          <a:bodyPr/>
          <a:lstStyle/>
          <a:p>
            <a:r>
              <a:rPr lang="en-US" b="1" i="0" dirty="0">
                <a:solidFill>
                  <a:srgbClr val="3C4858"/>
                </a:solidFill>
                <a:effectLst/>
                <a:latin typeface="Manrope"/>
              </a:rPr>
              <a:t>Project Description</a:t>
            </a:r>
            <a:endParaRPr lang="en-US" dirty="0"/>
          </a:p>
        </p:txBody>
      </p:sp>
      <p:graphicFrame>
        <p:nvGraphicFramePr>
          <p:cNvPr id="5" name="Content Placeholder 4">
            <a:extLst>
              <a:ext uri="{FF2B5EF4-FFF2-40B4-BE49-F238E27FC236}">
                <a16:creationId xmlns:a16="http://schemas.microsoft.com/office/drawing/2014/main" id="{6F9FAA32-2108-0FDD-9FEE-5EA5A68D757F}"/>
              </a:ext>
            </a:extLst>
          </p:cNvPr>
          <p:cNvGraphicFramePr>
            <a:graphicFrameLocks noGrp="1"/>
          </p:cNvGraphicFramePr>
          <p:nvPr>
            <p:ph idx="1"/>
            <p:extLst>
              <p:ext uri="{D42A27DB-BD31-4B8C-83A1-F6EECF244321}">
                <p14:modId xmlns:p14="http://schemas.microsoft.com/office/powerpoint/2010/main" val="4220558126"/>
              </p:ext>
            </p:extLst>
          </p:nvPr>
        </p:nvGraphicFramePr>
        <p:xfrm>
          <a:off x="1066800" y="2103438"/>
          <a:ext cx="10058400" cy="38496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a:extLst>
              <a:ext uri="{FF2B5EF4-FFF2-40B4-BE49-F238E27FC236}">
                <a16:creationId xmlns:a16="http://schemas.microsoft.com/office/drawing/2014/main" id="{E801CE2F-C547-8F9E-B8B3-607519F500F2}"/>
              </a:ext>
            </a:extLst>
          </p:cNvPr>
          <p:cNvPicPr>
            <a:picLocks noChangeAspect="1"/>
          </p:cNvPicPr>
          <p:nvPr/>
        </p:nvPicPr>
        <p:blipFill>
          <a:blip r:embed="rId7"/>
          <a:stretch>
            <a:fillRect/>
          </a:stretch>
        </p:blipFill>
        <p:spPr>
          <a:xfrm>
            <a:off x="393469" y="392443"/>
            <a:ext cx="12299274" cy="6927508"/>
          </a:xfrm>
          <a:prstGeom prst="rect">
            <a:avLst/>
          </a:prstGeom>
          <a:ln w="127000" cap="sq">
            <a:solidFill>
              <a:srgbClr val="000000"/>
            </a:solidFill>
            <a:miter lim="800000"/>
          </a:ln>
          <a:effectLst>
            <a:outerShdw blurRad="57150" dist="50800" dir="2700000" algn="tl" rotWithShape="0">
              <a:srgbClr val="000000">
                <a:alpha val="40000"/>
              </a:srgbClr>
            </a:outerShdw>
          </a:effectLst>
        </p:spPr>
      </p:pic>
      <p:graphicFrame>
        <p:nvGraphicFramePr>
          <p:cNvPr id="8" name="Diagram 7">
            <a:extLst>
              <a:ext uri="{FF2B5EF4-FFF2-40B4-BE49-F238E27FC236}">
                <a16:creationId xmlns:a16="http://schemas.microsoft.com/office/drawing/2014/main" id="{AF080B05-EA2A-50BB-D04B-AADEE47960CA}"/>
              </a:ext>
            </a:extLst>
          </p:cNvPr>
          <p:cNvGraphicFramePr/>
          <p:nvPr>
            <p:extLst>
              <p:ext uri="{D42A27DB-BD31-4B8C-83A1-F6EECF244321}">
                <p14:modId xmlns:p14="http://schemas.microsoft.com/office/powerpoint/2010/main" val="2264399652"/>
              </p:ext>
            </p:extLst>
          </p:nvPr>
        </p:nvGraphicFramePr>
        <p:xfrm>
          <a:off x="4610001" y="330008"/>
          <a:ext cx="3126377" cy="77193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9" name="TextBox 8">
            <a:extLst>
              <a:ext uri="{FF2B5EF4-FFF2-40B4-BE49-F238E27FC236}">
                <a16:creationId xmlns:a16="http://schemas.microsoft.com/office/drawing/2014/main" id="{47B51806-EF8A-818D-7C07-E93FC4389F2C}"/>
              </a:ext>
            </a:extLst>
          </p:cNvPr>
          <p:cNvSpPr txBox="1"/>
          <p:nvPr/>
        </p:nvSpPr>
        <p:spPr>
          <a:xfrm>
            <a:off x="670559" y="1612978"/>
            <a:ext cx="11410605" cy="461902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0" i="0" dirty="0">
                <a:solidFill>
                  <a:schemeClr val="accent6">
                    <a:lumMod val="50000"/>
                  </a:schemeClr>
                </a:solidFill>
                <a:effectLst/>
                <a:latin typeface="Söhne"/>
              </a:rPr>
              <a:t>The project is about operation analytics and investigating metric spikes for a company using advanced SQL. As a Data Analyst Lead for the company, I have provided with different data sets and tables, which </a:t>
            </a:r>
            <a:r>
              <a:rPr lang="en-US" b="0" i="0" dirty="0" err="1">
                <a:solidFill>
                  <a:schemeClr val="accent6">
                    <a:lumMod val="50000"/>
                  </a:schemeClr>
                </a:solidFill>
                <a:effectLst/>
                <a:latin typeface="Söhne"/>
              </a:rPr>
              <a:t>i</a:t>
            </a:r>
            <a:r>
              <a:rPr lang="en-US" b="0" i="0" dirty="0">
                <a:solidFill>
                  <a:schemeClr val="accent6">
                    <a:lumMod val="50000"/>
                  </a:schemeClr>
                </a:solidFill>
                <a:effectLst/>
                <a:latin typeface="Söhne"/>
              </a:rPr>
              <a:t> will use to derive insights and answer questions asked by different departments. I have to focus on two case studies in this project, the first one being job data, and the second one being user engagement and growth.</a:t>
            </a:r>
            <a:endParaRPr lang="en-US" dirty="0">
              <a:solidFill>
                <a:schemeClr val="accent6">
                  <a:lumMod val="50000"/>
                </a:schemeClr>
              </a:solidFill>
              <a:latin typeface="Manrope"/>
            </a:endParaRPr>
          </a:p>
          <a:p>
            <a:pPr marL="285750" indent="-285750">
              <a:lnSpc>
                <a:spcPct val="150000"/>
              </a:lnSpc>
              <a:buFont typeface="Arial" panose="020B0604020202020204" pitchFamily="34" charset="0"/>
              <a:buChar char="•"/>
            </a:pPr>
            <a:r>
              <a:rPr lang="en-US" b="0" i="0" dirty="0">
                <a:solidFill>
                  <a:schemeClr val="accent6">
                    <a:lumMod val="50000"/>
                  </a:schemeClr>
                </a:solidFill>
                <a:effectLst/>
                <a:latin typeface="Manrope"/>
              </a:rPr>
              <a:t>Operation Analytics is the analysis done for the complete end to end operations of a company. With the help of this, the company then finds the areas on which it must improve upon.</a:t>
            </a:r>
          </a:p>
          <a:p>
            <a:pPr marL="285750" indent="-285750">
              <a:lnSpc>
                <a:spcPct val="150000"/>
              </a:lnSpc>
              <a:buFont typeface="Arial" panose="020B0604020202020204" pitchFamily="34" charset="0"/>
              <a:buChar char="•"/>
            </a:pPr>
            <a:r>
              <a:rPr lang="en-US" b="0" i="0" dirty="0">
                <a:solidFill>
                  <a:schemeClr val="accent6">
                    <a:lumMod val="50000"/>
                  </a:schemeClr>
                </a:solidFill>
                <a:effectLst/>
                <a:latin typeface="Manrope"/>
              </a:rPr>
              <a:t>Being one of the most important parts of a company, this kind of analysis is further used to predict the overall growth or decline of a company’s fortune. It means better automation, better understanding between cross-functional teams, and more effective workflows.</a:t>
            </a:r>
          </a:p>
          <a:p>
            <a:pPr marL="285750" indent="-285750">
              <a:lnSpc>
                <a:spcPct val="150000"/>
              </a:lnSpc>
              <a:buFont typeface="Arial" panose="020B0604020202020204" pitchFamily="34" charset="0"/>
              <a:buChar char="•"/>
            </a:pPr>
            <a:r>
              <a:rPr lang="en-US" b="0" i="0" dirty="0">
                <a:solidFill>
                  <a:schemeClr val="accent6">
                    <a:lumMod val="50000"/>
                  </a:schemeClr>
                </a:solidFill>
                <a:effectLst/>
                <a:latin typeface="Manrope"/>
              </a:rPr>
              <a:t>In this project we have provided with different data sets, tables from which you must derive certain insights out of it and answer the questions asked by different departments.</a:t>
            </a:r>
            <a:endParaRPr lang="en-US" dirty="0">
              <a:solidFill>
                <a:schemeClr val="accent6">
                  <a:lumMod val="50000"/>
                </a:schemeClr>
              </a:solidFill>
            </a:endParaRPr>
          </a:p>
        </p:txBody>
      </p:sp>
    </p:spTree>
    <p:extLst>
      <p:ext uri="{BB962C8B-B14F-4D97-AF65-F5344CB8AC3E}">
        <p14:creationId xmlns:p14="http://schemas.microsoft.com/office/powerpoint/2010/main" val="3763689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25CB2-B12C-6FBE-2FFE-43991CE8BDD1}"/>
              </a:ext>
            </a:extLst>
          </p:cNvPr>
          <p:cNvSpPr>
            <a:spLocks noGrp="1"/>
          </p:cNvSpPr>
          <p:nvPr>
            <p:ph type="title"/>
          </p:nvPr>
        </p:nvSpPr>
        <p:spPr/>
        <p:txBody>
          <a:bodyPr>
            <a:normAutofit/>
          </a:bodyPr>
          <a:lstStyle/>
          <a:p>
            <a:r>
              <a:rPr lang="en-US" b="1" i="0" dirty="0">
                <a:latin typeface="Arial Black" panose="020B0A04020102020204" pitchFamily="34" charset="0"/>
              </a:rPr>
              <a:t>Approach</a:t>
            </a:r>
            <a:endParaRPr lang="en-US" dirty="0">
              <a:latin typeface="Arial Black" panose="020B0A04020102020204" pitchFamily="34" charset="0"/>
            </a:endParaRPr>
          </a:p>
        </p:txBody>
      </p:sp>
      <p:sp>
        <p:nvSpPr>
          <p:cNvPr id="3" name="Content Placeholder 2">
            <a:extLst>
              <a:ext uri="{FF2B5EF4-FFF2-40B4-BE49-F238E27FC236}">
                <a16:creationId xmlns:a16="http://schemas.microsoft.com/office/drawing/2014/main" id="{E6AEF97A-1320-9671-ABAE-5D59268F6A57}"/>
              </a:ext>
            </a:extLst>
          </p:cNvPr>
          <p:cNvSpPr>
            <a:spLocks noGrp="1"/>
          </p:cNvSpPr>
          <p:nvPr>
            <p:ph idx="1"/>
          </p:nvPr>
        </p:nvSpPr>
        <p:spPr/>
        <p:txBody>
          <a:bodyPr>
            <a:normAutofit fontScale="92500"/>
          </a:bodyPr>
          <a:lstStyle/>
          <a:p>
            <a:pPr algn="just">
              <a:lnSpc>
                <a:spcPct val="200000"/>
              </a:lnSpc>
            </a:pPr>
            <a:r>
              <a:rPr lang="en-US" b="0" i="0" dirty="0">
                <a:effectLst/>
                <a:latin typeface="Söhne"/>
              </a:rPr>
              <a:t>In this project we will start by creating a database  and tables using the provided data sets. We will  </a:t>
            </a:r>
            <a:r>
              <a:rPr lang="en-US" b="0" i="0" dirty="0" err="1">
                <a:effectLst/>
                <a:latin typeface="Söhne"/>
              </a:rPr>
              <a:t>bench.imporThen</a:t>
            </a:r>
            <a:r>
              <a:rPr lang="en-US" b="0" i="0" dirty="0">
                <a:effectLst/>
                <a:latin typeface="Söhne"/>
              </a:rPr>
              <a:t> we will use SQL queries to perform analysis and answer the questions asked in each case study. We will use different SQL functions and techniques to calculate metrics such as the number of jobs reviewed, throughput, percentage share of each language, user engagement, user growth, weekly retention, and email engagement metrics. Finally, we will present our findings and insights in a report to the leadership team.</a:t>
            </a:r>
          </a:p>
          <a:p>
            <a:pPr algn="just">
              <a:lnSpc>
                <a:spcPct val="200000"/>
              </a:lnSpc>
            </a:pPr>
            <a:r>
              <a:rPr lang="en-US" b="0" i="0" dirty="0">
                <a:effectLst/>
                <a:latin typeface="Söhne"/>
              </a:rPr>
              <a:t>In thi</a:t>
            </a:r>
            <a:r>
              <a:rPr lang="en-US" dirty="0">
                <a:latin typeface="Söhne"/>
              </a:rPr>
              <a:t>s project we have required  to provide to provide a detailed report on following two operation</a:t>
            </a:r>
          </a:p>
          <a:p>
            <a:pPr marL="342900" indent="-342900" algn="just">
              <a:lnSpc>
                <a:spcPct val="200000"/>
              </a:lnSpc>
              <a:buFont typeface="+mj-lt"/>
              <a:buAutoNum type="alphaUcPeriod"/>
            </a:pPr>
            <a:r>
              <a:rPr lang="en-US" b="1" i="0" dirty="0">
                <a:solidFill>
                  <a:srgbClr val="3C4858"/>
                </a:solidFill>
                <a:effectLst/>
                <a:latin typeface="Manrope"/>
              </a:rPr>
              <a:t>Case Study 1 (Job Data)</a:t>
            </a:r>
            <a:endParaRPr lang="en-US" b="1" i="0" dirty="0">
              <a:solidFill>
                <a:srgbClr val="3C4858"/>
              </a:solidFill>
              <a:effectLst/>
              <a:latin typeface="Söhne"/>
            </a:endParaRPr>
          </a:p>
          <a:p>
            <a:pPr marL="342900" indent="-342900" algn="just">
              <a:lnSpc>
                <a:spcPct val="200000"/>
              </a:lnSpc>
              <a:buFont typeface="+mj-lt"/>
              <a:buAutoNum type="alphaUcPeriod"/>
            </a:pPr>
            <a:r>
              <a:rPr lang="en-US" b="1" i="0" dirty="0">
                <a:solidFill>
                  <a:srgbClr val="3C4858"/>
                </a:solidFill>
                <a:effectLst/>
                <a:latin typeface="Manrope"/>
              </a:rPr>
              <a:t>Case Study 2 (Investigating metric spike)</a:t>
            </a:r>
          </a:p>
          <a:p>
            <a:endParaRPr lang="en-US" b="0" i="0" dirty="0">
              <a:effectLst/>
              <a:latin typeface="Söhne"/>
            </a:endParaRPr>
          </a:p>
        </p:txBody>
      </p:sp>
    </p:spTree>
    <p:extLst>
      <p:ext uri="{BB962C8B-B14F-4D97-AF65-F5344CB8AC3E}">
        <p14:creationId xmlns:p14="http://schemas.microsoft.com/office/powerpoint/2010/main" val="32603370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855995B-4AF5-6B8D-B0E8-EC63350DE174}"/>
              </a:ext>
            </a:extLst>
          </p:cNvPr>
          <p:cNvSpPr>
            <a:spLocks noGrp="1"/>
          </p:cNvSpPr>
          <p:nvPr>
            <p:ph type="title"/>
          </p:nvPr>
        </p:nvSpPr>
        <p:spPr>
          <a:xfrm>
            <a:off x="1066800" y="642594"/>
            <a:ext cx="10058400" cy="957606"/>
          </a:xfrm>
        </p:spPr>
        <p:txBody>
          <a:bodyPr>
            <a:normAutofit fontScale="90000"/>
          </a:bodyPr>
          <a:lstStyle/>
          <a:p>
            <a:r>
              <a:rPr lang="en-US" b="1" i="0" dirty="0"/>
              <a:t>Tech-Stack Used </a:t>
            </a:r>
            <a:br>
              <a:rPr lang="en-US" dirty="0"/>
            </a:br>
            <a:endParaRPr lang="en-US" dirty="0"/>
          </a:p>
        </p:txBody>
      </p:sp>
      <p:sp>
        <p:nvSpPr>
          <p:cNvPr id="11" name="Content Placeholder 10">
            <a:extLst>
              <a:ext uri="{FF2B5EF4-FFF2-40B4-BE49-F238E27FC236}">
                <a16:creationId xmlns:a16="http://schemas.microsoft.com/office/drawing/2014/main" id="{F68E8383-D8E5-B247-B463-23161F780D77}"/>
              </a:ext>
            </a:extLst>
          </p:cNvPr>
          <p:cNvSpPr>
            <a:spLocks noGrp="1"/>
          </p:cNvSpPr>
          <p:nvPr>
            <p:ph idx="1"/>
          </p:nvPr>
        </p:nvSpPr>
        <p:spPr>
          <a:xfrm>
            <a:off x="903515" y="1600200"/>
            <a:ext cx="10058400" cy="3849624"/>
          </a:xfrm>
        </p:spPr>
        <p:txBody>
          <a:bodyPr/>
          <a:lstStyle/>
          <a:p>
            <a:r>
              <a:rPr lang="en-US" dirty="0">
                <a:latin typeface="Söhne"/>
              </a:rPr>
              <a:t>In this project we will </a:t>
            </a:r>
            <a:r>
              <a:rPr lang="en-US" b="0" i="0" dirty="0">
                <a:effectLst/>
                <a:latin typeface="Söhne"/>
              </a:rPr>
              <a:t>use Microsoft Excel, MySQL workbench to compete the entire project. </a:t>
            </a:r>
          </a:p>
          <a:p>
            <a:pPr marL="342900" indent="-342900">
              <a:buFont typeface="+mj-lt"/>
              <a:buAutoNum type="alphaUcPeriod"/>
            </a:pPr>
            <a:r>
              <a:rPr lang="en-US" dirty="0"/>
              <a:t>MySQL Workbench: It is used to create database and writing SQL commands to query database.</a:t>
            </a:r>
          </a:p>
          <a:p>
            <a:pPr marL="342900" indent="-342900">
              <a:buFont typeface="+mj-lt"/>
              <a:buAutoNum type="alphaUcPeriod"/>
            </a:pPr>
            <a:r>
              <a:rPr lang="en-US" dirty="0"/>
              <a:t>Excel: It is </a:t>
            </a:r>
            <a:r>
              <a:rPr lang="en-US" b="0" i="0" dirty="0">
                <a:effectLst/>
                <a:latin typeface="Söhne"/>
              </a:rPr>
              <a:t>used to visualize the data and create charts and graphs.</a:t>
            </a:r>
            <a:endParaRPr lang="en-US" dirty="0"/>
          </a:p>
        </p:txBody>
      </p:sp>
      <p:pic>
        <p:nvPicPr>
          <p:cNvPr id="13" name="Picture 12">
            <a:extLst>
              <a:ext uri="{FF2B5EF4-FFF2-40B4-BE49-F238E27FC236}">
                <a16:creationId xmlns:a16="http://schemas.microsoft.com/office/drawing/2014/main" id="{D4882AEB-55F6-B793-352D-02C974A28286}"/>
              </a:ext>
            </a:extLst>
          </p:cNvPr>
          <p:cNvPicPr>
            <a:picLocks noChangeAspect="1"/>
          </p:cNvPicPr>
          <p:nvPr/>
        </p:nvPicPr>
        <p:blipFill>
          <a:blip r:embed="rId2"/>
          <a:stretch>
            <a:fillRect/>
          </a:stretch>
        </p:blipFill>
        <p:spPr>
          <a:xfrm>
            <a:off x="1117179" y="3823062"/>
            <a:ext cx="2814742" cy="2814742"/>
          </a:xfrm>
          <a:prstGeom prst="rect">
            <a:avLst/>
          </a:prstGeom>
        </p:spPr>
      </p:pic>
      <p:pic>
        <p:nvPicPr>
          <p:cNvPr id="14" name="Picture 13">
            <a:extLst>
              <a:ext uri="{FF2B5EF4-FFF2-40B4-BE49-F238E27FC236}">
                <a16:creationId xmlns:a16="http://schemas.microsoft.com/office/drawing/2014/main" id="{D840E10E-08F2-461B-80F6-0BD07F9E354D}"/>
              </a:ext>
            </a:extLst>
          </p:cNvPr>
          <p:cNvPicPr>
            <a:picLocks noChangeAspect="1"/>
          </p:cNvPicPr>
          <p:nvPr/>
        </p:nvPicPr>
        <p:blipFill>
          <a:blip r:embed="rId3"/>
          <a:stretch>
            <a:fillRect/>
          </a:stretch>
        </p:blipFill>
        <p:spPr>
          <a:xfrm>
            <a:off x="4646024" y="3886200"/>
            <a:ext cx="2329206" cy="2329206"/>
          </a:xfrm>
          <a:prstGeom prst="rect">
            <a:avLst/>
          </a:prstGeom>
        </p:spPr>
      </p:pic>
      <p:pic>
        <p:nvPicPr>
          <p:cNvPr id="15" name="Picture 14">
            <a:extLst>
              <a:ext uri="{FF2B5EF4-FFF2-40B4-BE49-F238E27FC236}">
                <a16:creationId xmlns:a16="http://schemas.microsoft.com/office/drawing/2014/main" id="{0E4C70D6-97F5-EBF0-137F-C64979173790}"/>
              </a:ext>
            </a:extLst>
          </p:cNvPr>
          <p:cNvPicPr>
            <a:picLocks noChangeAspect="1"/>
          </p:cNvPicPr>
          <p:nvPr/>
        </p:nvPicPr>
        <p:blipFill>
          <a:blip r:embed="rId4"/>
          <a:stretch>
            <a:fillRect/>
          </a:stretch>
        </p:blipFill>
        <p:spPr>
          <a:xfrm>
            <a:off x="7800159" y="4029891"/>
            <a:ext cx="2839538" cy="2136185"/>
          </a:xfrm>
          <a:prstGeom prst="rect">
            <a:avLst/>
          </a:prstGeom>
        </p:spPr>
      </p:pic>
    </p:spTree>
    <p:extLst>
      <p:ext uri="{BB962C8B-B14F-4D97-AF65-F5344CB8AC3E}">
        <p14:creationId xmlns:p14="http://schemas.microsoft.com/office/powerpoint/2010/main" val="4023900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79F7E-ABFA-E55D-3510-E9292BFEDFAD}"/>
              </a:ext>
            </a:extLst>
          </p:cNvPr>
          <p:cNvSpPr>
            <a:spLocks noGrp="1"/>
          </p:cNvSpPr>
          <p:nvPr>
            <p:ph type="title"/>
          </p:nvPr>
        </p:nvSpPr>
        <p:spPr>
          <a:xfrm>
            <a:off x="2960914" y="235132"/>
            <a:ext cx="10058400" cy="953587"/>
          </a:xfrm>
        </p:spPr>
        <p:txBody>
          <a:bodyPr>
            <a:normAutofit/>
          </a:bodyPr>
          <a:lstStyle/>
          <a:p>
            <a:r>
              <a:rPr lang="en-US" b="1" i="0" dirty="0"/>
              <a:t>Case Study 1 (Job Data) </a:t>
            </a:r>
            <a:endParaRPr lang="en-US" dirty="0"/>
          </a:p>
        </p:txBody>
      </p:sp>
      <p:sp>
        <p:nvSpPr>
          <p:cNvPr id="3" name="Content Placeholder 2">
            <a:extLst>
              <a:ext uri="{FF2B5EF4-FFF2-40B4-BE49-F238E27FC236}">
                <a16:creationId xmlns:a16="http://schemas.microsoft.com/office/drawing/2014/main" id="{49BBCAAA-4893-199C-A658-A87B2147F2BF}"/>
              </a:ext>
            </a:extLst>
          </p:cNvPr>
          <p:cNvSpPr>
            <a:spLocks noGrp="1"/>
          </p:cNvSpPr>
          <p:nvPr>
            <p:ph idx="1"/>
          </p:nvPr>
        </p:nvSpPr>
        <p:spPr>
          <a:xfrm>
            <a:off x="870857" y="1371600"/>
            <a:ext cx="10428514" cy="2410097"/>
          </a:xfrm>
        </p:spPr>
        <p:txBody>
          <a:bodyPr>
            <a:normAutofit fontScale="92500" lnSpcReduction="20000"/>
          </a:bodyPr>
          <a:lstStyle/>
          <a:p>
            <a:pPr algn="l"/>
            <a:r>
              <a:rPr lang="en-US" b="1" i="0" dirty="0">
                <a:effectLst/>
                <a:latin typeface="Manrope"/>
              </a:rPr>
              <a:t>Below is the structure of the table with the definition of each column that you must work on:</a:t>
            </a:r>
            <a:endParaRPr lang="en-US" b="0" i="0" dirty="0">
              <a:effectLst/>
              <a:latin typeface="Manrope"/>
            </a:endParaRPr>
          </a:p>
          <a:p>
            <a:pPr algn="l">
              <a:buFont typeface="Arial" panose="020B0604020202020204" pitchFamily="34" charset="0"/>
              <a:buChar char="•"/>
            </a:pPr>
            <a:r>
              <a:rPr lang="en-US" b="1" i="0" dirty="0">
                <a:effectLst/>
                <a:latin typeface="Manrope"/>
              </a:rPr>
              <a:t>Table-1: </a:t>
            </a:r>
            <a:r>
              <a:rPr lang="en-US" b="0" i="0" dirty="0" err="1">
                <a:effectLst/>
                <a:latin typeface="Manrope"/>
              </a:rPr>
              <a:t>job_data</a:t>
            </a:r>
            <a:br>
              <a:rPr lang="en-US" b="0" i="0" dirty="0">
                <a:effectLst/>
                <a:latin typeface="Manrope"/>
              </a:rPr>
            </a:br>
            <a:endParaRPr lang="en-US" b="0" i="0" dirty="0">
              <a:effectLst/>
              <a:latin typeface="Manrope"/>
            </a:endParaRPr>
          </a:p>
          <a:p>
            <a:pPr marL="742950" lvl="1" indent="-285750" algn="l">
              <a:buFont typeface="Arial" panose="020B0604020202020204" pitchFamily="34" charset="0"/>
              <a:buChar char="•"/>
            </a:pPr>
            <a:r>
              <a:rPr lang="en-US" b="1" i="0" dirty="0" err="1">
                <a:effectLst/>
                <a:latin typeface="Manrope"/>
              </a:rPr>
              <a:t>job_id</a:t>
            </a:r>
            <a:r>
              <a:rPr lang="en-US" b="1" i="0" dirty="0">
                <a:effectLst/>
                <a:latin typeface="Manrope"/>
              </a:rPr>
              <a:t>: </a:t>
            </a:r>
            <a:r>
              <a:rPr lang="en-US" b="0" i="0" dirty="0">
                <a:effectLst/>
                <a:latin typeface="Manrope"/>
              </a:rPr>
              <a:t>unique identifier of jobs</a:t>
            </a:r>
          </a:p>
          <a:p>
            <a:pPr marL="742950" lvl="1" indent="-285750" algn="l">
              <a:buFont typeface="Arial" panose="020B0604020202020204" pitchFamily="34" charset="0"/>
              <a:buChar char="•"/>
            </a:pPr>
            <a:r>
              <a:rPr lang="en-US" b="1" i="0" dirty="0" err="1">
                <a:effectLst/>
                <a:latin typeface="Manrope"/>
              </a:rPr>
              <a:t>actor_id</a:t>
            </a:r>
            <a:r>
              <a:rPr lang="en-US" b="1" i="0" dirty="0">
                <a:effectLst/>
                <a:latin typeface="Manrope"/>
              </a:rPr>
              <a:t>: </a:t>
            </a:r>
            <a:r>
              <a:rPr lang="en-US" b="0" i="0" dirty="0">
                <a:effectLst/>
                <a:latin typeface="Manrope"/>
              </a:rPr>
              <a:t>unique identifier of actor</a:t>
            </a:r>
          </a:p>
          <a:p>
            <a:pPr marL="742950" lvl="1" indent="-285750" algn="l">
              <a:buFont typeface="Arial" panose="020B0604020202020204" pitchFamily="34" charset="0"/>
              <a:buChar char="•"/>
            </a:pPr>
            <a:r>
              <a:rPr lang="en-US" b="1" i="0" dirty="0">
                <a:effectLst/>
                <a:latin typeface="Manrope"/>
              </a:rPr>
              <a:t>event: </a:t>
            </a:r>
            <a:r>
              <a:rPr lang="en-US" b="0" i="0" dirty="0">
                <a:effectLst/>
                <a:latin typeface="Manrope"/>
              </a:rPr>
              <a:t>decision/skip/transfer</a:t>
            </a:r>
          </a:p>
          <a:p>
            <a:pPr marL="742950" lvl="1" indent="-285750" algn="l">
              <a:buFont typeface="Arial" panose="020B0604020202020204" pitchFamily="34" charset="0"/>
              <a:buChar char="•"/>
            </a:pPr>
            <a:r>
              <a:rPr lang="en-US" b="1" i="0" dirty="0">
                <a:effectLst/>
                <a:latin typeface="Manrope"/>
              </a:rPr>
              <a:t>language: </a:t>
            </a:r>
            <a:r>
              <a:rPr lang="en-US" b="0" i="0" dirty="0">
                <a:effectLst/>
                <a:latin typeface="Manrope"/>
              </a:rPr>
              <a:t>language of the content</a:t>
            </a:r>
          </a:p>
          <a:p>
            <a:pPr marL="742950" lvl="1" indent="-285750" algn="l">
              <a:buFont typeface="Arial" panose="020B0604020202020204" pitchFamily="34" charset="0"/>
              <a:buChar char="•"/>
            </a:pPr>
            <a:r>
              <a:rPr lang="en-US" b="1" i="0" dirty="0" err="1">
                <a:effectLst/>
                <a:latin typeface="Manrope"/>
              </a:rPr>
              <a:t>time_spent</a:t>
            </a:r>
            <a:r>
              <a:rPr lang="en-US" b="1" i="0" dirty="0">
                <a:effectLst/>
                <a:latin typeface="Manrope"/>
              </a:rPr>
              <a:t>: </a:t>
            </a:r>
            <a:r>
              <a:rPr lang="en-US" b="0" i="0" dirty="0">
                <a:effectLst/>
                <a:latin typeface="Manrope"/>
              </a:rPr>
              <a:t>time spent to review the job in seconds</a:t>
            </a:r>
          </a:p>
          <a:p>
            <a:pPr marL="742950" lvl="1" indent="-285750" algn="l">
              <a:buFont typeface="Arial" panose="020B0604020202020204" pitchFamily="34" charset="0"/>
              <a:buChar char="•"/>
            </a:pPr>
            <a:r>
              <a:rPr lang="en-US" b="1" i="0" dirty="0">
                <a:effectLst/>
                <a:latin typeface="Manrope"/>
              </a:rPr>
              <a:t>org: </a:t>
            </a:r>
            <a:r>
              <a:rPr lang="en-US" b="0" i="0" dirty="0">
                <a:effectLst/>
                <a:latin typeface="Manrope"/>
              </a:rPr>
              <a:t>organization of the actor</a:t>
            </a:r>
          </a:p>
          <a:p>
            <a:pPr marL="742950" lvl="1" indent="-285750" algn="l">
              <a:buFont typeface="Arial" panose="020B0604020202020204" pitchFamily="34" charset="0"/>
              <a:buChar char="•"/>
            </a:pPr>
            <a:r>
              <a:rPr lang="en-US" b="1" i="0" dirty="0">
                <a:effectLst/>
                <a:latin typeface="Manrope"/>
              </a:rPr>
              <a:t>ds: </a:t>
            </a:r>
            <a:r>
              <a:rPr lang="en-US" b="0" i="0" dirty="0">
                <a:effectLst/>
                <a:latin typeface="Manrope"/>
              </a:rPr>
              <a:t>date in the </a:t>
            </a:r>
            <a:r>
              <a:rPr lang="en-US" b="0" i="0" dirty="0" err="1">
                <a:effectLst/>
                <a:latin typeface="Manrope"/>
              </a:rPr>
              <a:t>yyyy</a:t>
            </a:r>
            <a:r>
              <a:rPr lang="en-US" b="0" i="0" dirty="0">
                <a:effectLst/>
                <a:latin typeface="Manrope"/>
              </a:rPr>
              <a:t>/mm/dd format. It is stored in the form of text and we use presto to run. no need for date function</a:t>
            </a:r>
          </a:p>
          <a:p>
            <a:endParaRPr lang="en-US" dirty="0"/>
          </a:p>
        </p:txBody>
      </p:sp>
      <p:sp>
        <p:nvSpPr>
          <p:cNvPr id="4" name="TextBox 3">
            <a:extLst>
              <a:ext uri="{FF2B5EF4-FFF2-40B4-BE49-F238E27FC236}">
                <a16:creationId xmlns:a16="http://schemas.microsoft.com/office/drawing/2014/main" id="{CE2D46ED-FCCD-1186-0980-A18ED07B963F}"/>
              </a:ext>
            </a:extLst>
          </p:cNvPr>
          <p:cNvSpPr txBox="1"/>
          <p:nvPr/>
        </p:nvSpPr>
        <p:spPr>
          <a:xfrm>
            <a:off x="1018903" y="3733885"/>
            <a:ext cx="2821577" cy="369332"/>
          </a:xfrm>
          <a:prstGeom prst="rect">
            <a:avLst/>
          </a:prstGeom>
          <a:noFill/>
        </p:spPr>
        <p:txBody>
          <a:bodyPr wrap="square" rtlCol="0">
            <a:spAutoFit/>
          </a:bodyPr>
          <a:lstStyle/>
          <a:p>
            <a:r>
              <a:rPr lang="en-US" b="1" i="1" dirty="0">
                <a:effectLst>
                  <a:outerShdw blurRad="38100" dist="38100" dir="2700000" algn="tl">
                    <a:srgbClr val="000000">
                      <a:alpha val="43137"/>
                    </a:srgbClr>
                  </a:outerShdw>
                </a:effectLst>
              </a:rPr>
              <a:t>Insight</a:t>
            </a:r>
            <a:r>
              <a:rPr lang="en-US" dirty="0"/>
              <a:t> </a:t>
            </a:r>
          </a:p>
        </p:txBody>
      </p:sp>
      <p:sp>
        <p:nvSpPr>
          <p:cNvPr id="5" name="TextBox 4">
            <a:extLst>
              <a:ext uri="{FF2B5EF4-FFF2-40B4-BE49-F238E27FC236}">
                <a16:creationId xmlns:a16="http://schemas.microsoft.com/office/drawing/2014/main" id="{E382BB4B-153F-96D4-31D6-BFA2639D998B}"/>
              </a:ext>
            </a:extLst>
          </p:cNvPr>
          <p:cNvSpPr txBox="1"/>
          <p:nvPr/>
        </p:nvSpPr>
        <p:spPr>
          <a:xfrm>
            <a:off x="927464" y="4103217"/>
            <a:ext cx="8797834" cy="1200329"/>
          </a:xfrm>
          <a:prstGeom prst="rect">
            <a:avLst/>
          </a:prstGeom>
          <a:noFill/>
        </p:spPr>
        <p:txBody>
          <a:bodyPr wrap="square" rtlCol="0">
            <a:spAutoFit/>
          </a:bodyPr>
          <a:lstStyle/>
          <a:p>
            <a:pPr marL="342900" indent="-342900">
              <a:buFont typeface="+mj-lt"/>
              <a:buAutoNum type="alphaUcPeriod"/>
            </a:pPr>
            <a:r>
              <a:rPr lang="en-US" b="1" i="0" dirty="0">
                <a:solidFill>
                  <a:schemeClr val="accent2">
                    <a:lumMod val="75000"/>
                  </a:schemeClr>
                </a:solidFill>
                <a:effectLst/>
                <a:latin typeface="Manrope"/>
              </a:rPr>
              <a:t>Number of jobs reviewed</a:t>
            </a:r>
          </a:p>
          <a:p>
            <a:r>
              <a:rPr lang="en-US" b="0" i="0" dirty="0">
                <a:effectLst/>
                <a:latin typeface="Manrope"/>
              </a:rPr>
              <a:t>Calculate the number of jobs reviewed per hour per day for November 2020?</a:t>
            </a:r>
          </a:p>
          <a:p>
            <a:endParaRPr lang="en-US" dirty="0">
              <a:latin typeface="Manrope"/>
            </a:endParaRPr>
          </a:p>
          <a:p>
            <a:endParaRPr lang="en-US" dirty="0"/>
          </a:p>
        </p:txBody>
      </p:sp>
      <p:pic>
        <p:nvPicPr>
          <p:cNvPr id="9" name="Picture 8">
            <a:extLst>
              <a:ext uri="{FF2B5EF4-FFF2-40B4-BE49-F238E27FC236}">
                <a16:creationId xmlns:a16="http://schemas.microsoft.com/office/drawing/2014/main" id="{CE6CC11A-8883-A2B5-B5D1-021956092688}"/>
              </a:ext>
            </a:extLst>
          </p:cNvPr>
          <p:cNvPicPr>
            <a:picLocks noChangeAspect="1"/>
          </p:cNvPicPr>
          <p:nvPr/>
        </p:nvPicPr>
        <p:blipFill>
          <a:blip r:embed="rId2"/>
          <a:stretch>
            <a:fillRect/>
          </a:stretch>
        </p:blipFill>
        <p:spPr>
          <a:xfrm>
            <a:off x="927464" y="5303546"/>
            <a:ext cx="3695727" cy="1081095"/>
          </a:xfrm>
          <a:prstGeom prst="rect">
            <a:avLst/>
          </a:prstGeom>
        </p:spPr>
      </p:pic>
      <p:pic>
        <p:nvPicPr>
          <p:cNvPr id="11" name="Picture 10">
            <a:extLst>
              <a:ext uri="{FF2B5EF4-FFF2-40B4-BE49-F238E27FC236}">
                <a16:creationId xmlns:a16="http://schemas.microsoft.com/office/drawing/2014/main" id="{1F3287FD-0DE8-4ABE-DAEA-8C6A18BAC191}"/>
              </a:ext>
            </a:extLst>
          </p:cNvPr>
          <p:cNvPicPr>
            <a:picLocks noChangeAspect="1"/>
          </p:cNvPicPr>
          <p:nvPr/>
        </p:nvPicPr>
        <p:blipFill>
          <a:blip r:embed="rId3"/>
          <a:stretch>
            <a:fillRect/>
          </a:stretch>
        </p:blipFill>
        <p:spPr>
          <a:xfrm>
            <a:off x="7990113" y="5303546"/>
            <a:ext cx="3172097" cy="1081095"/>
          </a:xfrm>
          <a:prstGeom prst="rect">
            <a:avLst/>
          </a:prstGeom>
        </p:spPr>
      </p:pic>
      <p:sp>
        <p:nvSpPr>
          <p:cNvPr id="12" name="TextBox 11">
            <a:extLst>
              <a:ext uri="{FF2B5EF4-FFF2-40B4-BE49-F238E27FC236}">
                <a16:creationId xmlns:a16="http://schemas.microsoft.com/office/drawing/2014/main" id="{4CD96EDC-488A-CE55-1E2A-6E9686CDCCD9}"/>
              </a:ext>
            </a:extLst>
          </p:cNvPr>
          <p:cNvSpPr txBox="1"/>
          <p:nvPr/>
        </p:nvSpPr>
        <p:spPr>
          <a:xfrm>
            <a:off x="1280160" y="4878977"/>
            <a:ext cx="1998617" cy="365760"/>
          </a:xfrm>
          <a:prstGeom prst="rect">
            <a:avLst/>
          </a:prstGeom>
          <a:noFill/>
        </p:spPr>
        <p:txBody>
          <a:bodyPr wrap="square" rtlCol="0">
            <a:spAutoFit/>
          </a:bodyPr>
          <a:lstStyle/>
          <a:p>
            <a:r>
              <a:rPr lang="en-US" dirty="0"/>
              <a:t>QUERY</a:t>
            </a:r>
          </a:p>
        </p:txBody>
      </p:sp>
      <p:sp>
        <p:nvSpPr>
          <p:cNvPr id="13" name="TextBox 12">
            <a:extLst>
              <a:ext uri="{FF2B5EF4-FFF2-40B4-BE49-F238E27FC236}">
                <a16:creationId xmlns:a16="http://schemas.microsoft.com/office/drawing/2014/main" id="{B4203AD6-427B-0A2C-1B6A-1D6760D33BB4}"/>
              </a:ext>
            </a:extLst>
          </p:cNvPr>
          <p:cNvSpPr txBox="1"/>
          <p:nvPr/>
        </p:nvSpPr>
        <p:spPr>
          <a:xfrm>
            <a:off x="8327571" y="4878977"/>
            <a:ext cx="1867989" cy="365760"/>
          </a:xfrm>
          <a:prstGeom prst="rect">
            <a:avLst/>
          </a:prstGeom>
          <a:noFill/>
        </p:spPr>
        <p:txBody>
          <a:bodyPr wrap="square" rtlCol="0">
            <a:spAutoFit/>
          </a:bodyPr>
          <a:lstStyle/>
          <a:p>
            <a:r>
              <a:rPr lang="en-US" dirty="0"/>
              <a:t>OUTYPUT</a:t>
            </a:r>
          </a:p>
        </p:txBody>
      </p:sp>
    </p:spTree>
    <p:extLst>
      <p:ext uri="{BB962C8B-B14F-4D97-AF65-F5344CB8AC3E}">
        <p14:creationId xmlns:p14="http://schemas.microsoft.com/office/powerpoint/2010/main" val="1760241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71F7D-852A-C1AA-7A79-498202358CA2}"/>
              </a:ext>
            </a:extLst>
          </p:cNvPr>
          <p:cNvSpPr>
            <a:spLocks noGrp="1"/>
          </p:cNvSpPr>
          <p:nvPr>
            <p:ph type="title"/>
          </p:nvPr>
        </p:nvSpPr>
        <p:spPr>
          <a:xfrm>
            <a:off x="1066800" y="642594"/>
            <a:ext cx="2963091" cy="591846"/>
          </a:xfrm>
        </p:spPr>
        <p:txBody>
          <a:bodyPr>
            <a:normAutofit fontScale="90000"/>
          </a:bodyPr>
          <a:lstStyle/>
          <a:p>
            <a:r>
              <a:rPr lang="en-US" b="1" i="0" dirty="0">
                <a:solidFill>
                  <a:schemeClr val="accent2">
                    <a:lumMod val="75000"/>
                  </a:schemeClr>
                </a:solidFill>
                <a:effectLst/>
                <a:latin typeface="Manrope"/>
              </a:rPr>
              <a:t>B. Throughput</a:t>
            </a:r>
            <a:endParaRPr lang="en-US" dirty="0">
              <a:solidFill>
                <a:schemeClr val="accent2">
                  <a:lumMod val="75000"/>
                </a:schemeClr>
              </a:solidFill>
            </a:endParaRPr>
          </a:p>
        </p:txBody>
      </p:sp>
      <p:sp>
        <p:nvSpPr>
          <p:cNvPr id="3" name="Content Placeholder 2">
            <a:extLst>
              <a:ext uri="{FF2B5EF4-FFF2-40B4-BE49-F238E27FC236}">
                <a16:creationId xmlns:a16="http://schemas.microsoft.com/office/drawing/2014/main" id="{EF87993E-462C-E7CA-7916-30D3F592B15D}"/>
              </a:ext>
            </a:extLst>
          </p:cNvPr>
          <p:cNvSpPr>
            <a:spLocks noGrp="1"/>
          </p:cNvSpPr>
          <p:nvPr>
            <p:ph idx="1"/>
          </p:nvPr>
        </p:nvSpPr>
        <p:spPr>
          <a:xfrm>
            <a:off x="1145177" y="1123406"/>
            <a:ext cx="10058400" cy="3849624"/>
          </a:xfrm>
        </p:spPr>
        <p:txBody>
          <a:bodyPr/>
          <a:lstStyle/>
          <a:p>
            <a:r>
              <a:rPr lang="en-US" b="1" i="0" dirty="0">
                <a:effectLst/>
                <a:latin typeface="Manrope"/>
              </a:rPr>
              <a:t> </a:t>
            </a:r>
            <a:r>
              <a:rPr lang="en-US" b="0" i="0" dirty="0">
                <a:effectLst/>
                <a:latin typeface="Manrope"/>
              </a:rPr>
              <a:t>It is the no. of events happening per second</a:t>
            </a:r>
          </a:p>
          <a:p>
            <a:r>
              <a:rPr lang="en-US" b="1" i="0" dirty="0">
                <a:effectLst/>
                <a:latin typeface="Manrope"/>
              </a:rPr>
              <a:t>Your task:</a:t>
            </a:r>
            <a:r>
              <a:rPr lang="en-US" b="0" i="0" dirty="0">
                <a:effectLst/>
                <a:latin typeface="Manrope"/>
              </a:rPr>
              <a:t> Let’s say the above metric is called throughput. Calculate 7 day rolling average of throughput? For throughput, do you prefer daily metric or 7-day rolling and why?</a:t>
            </a:r>
          </a:p>
          <a:p>
            <a:r>
              <a:rPr lang="en-US" sz="2800" b="1" dirty="0">
                <a:latin typeface="Manrope"/>
              </a:rPr>
              <a:t>Query</a:t>
            </a:r>
            <a:endParaRPr lang="en-US" sz="2800" b="1" i="0" dirty="0">
              <a:effectLst/>
              <a:latin typeface="Manrope"/>
            </a:endParaRPr>
          </a:p>
          <a:p>
            <a:r>
              <a:rPr lang="en-US" dirty="0"/>
              <a:t>SELECT ds, </a:t>
            </a:r>
            <a:r>
              <a:rPr lang="en-US" dirty="0" err="1"/>
              <a:t>jobs_reviewed</a:t>
            </a:r>
            <a:r>
              <a:rPr lang="en-US" dirty="0"/>
              <a:t>, AVG(</a:t>
            </a:r>
            <a:r>
              <a:rPr lang="en-US" dirty="0" err="1"/>
              <a:t>jobs_reviewed</a:t>
            </a:r>
            <a:r>
              <a:rPr lang="en-US" dirty="0"/>
              <a:t>)</a:t>
            </a:r>
          </a:p>
          <a:p>
            <a:pPr marL="0" indent="0">
              <a:buNone/>
            </a:pPr>
            <a:r>
              <a:rPr lang="en-US" dirty="0"/>
              <a:t>    OVER(ORDER BY ds ROWS BETWEEN 6 PRECEDING AND CURRENT ROW) AS throughput_7</a:t>
            </a:r>
          </a:p>
          <a:p>
            <a:pPr marL="0" indent="0">
              <a:buNone/>
            </a:pPr>
            <a:r>
              <a:rPr lang="en-US" dirty="0"/>
              <a:t>     FROM (SELECT ds,     COUNT( DISTINCT </a:t>
            </a:r>
            <a:r>
              <a:rPr lang="en-US" dirty="0" err="1"/>
              <a:t>job_id</a:t>
            </a:r>
            <a:r>
              <a:rPr lang="en-US" dirty="0"/>
              <a:t>) AS </a:t>
            </a:r>
            <a:r>
              <a:rPr lang="en-US" dirty="0" err="1"/>
              <a:t>jobs_reviewed</a:t>
            </a:r>
            <a:endParaRPr lang="en-US" dirty="0"/>
          </a:p>
          <a:p>
            <a:pPr marL="0" indent="0">
              <a:buNone/>
            </a:pPr>
            <a:r>
              <a:rPr lang="en-US" dirty="0"/>
              <a:t>     FROM </a:t>
            </a:r>
            <a:r>
              <a:rPr lang="en-US" dirty="0" err="1"/>
              <a:t>job_data</a:t>
            </a:r>
            <a:r>
              <a:rPr lang="en-US" dirty="0"/>
              <a:t> GROUP BY ds ORDER BY ds) a;</a:t>
            </a:r>
          </a:p>
          <a:p>
            <a:pPr marL="0" indent="0">
              <a:buNone/>
            </a:pPr>
            <a:r>
              <a:rPr lang="en-US" sz="3200" dirty="0"/>
              <a:t>Result</a:t>
            </a:r>
          </a:p>
        </p:txBody>
      </p:sp>
      <p:pic>
        <p:nvPicPr>
          <p:cNvPr id="5" name="Picture 4">
            <a:extLst>
              <a:ext uri="{FF2B5EF4-FFF2-40B4-BE49-F238E27FC236}">
                <a16:creationId xmlns:a16="http://schemas.microsoft.com/office/drawing/2014/main" id="{54B02CAF-0E5B-CD53-6DF8-F079BE57B203}"/>
              </a:ext>
            </a:extLst>
          </p:cNvPr>
          <p:cNvPicPr>
            <a:picLocks noChangeAspect="1"/>
          </p:cNvPicPr>
          <p:nvPr/>
        </p:nvPicPr>
        <p:blipFill>
          <a:blip r:embed="rId2"/>
          <a:stretch>
            <a:fillRect/>
          </a:stretch>
        </p:blipFill>
        <p:spPr>
          <a:xfrm>
            <a:off x="6759806" y="4095672"/>
            <a:ext cx="4522148" cy="2079088"/>
          </a:xfrm>
          <a:prstGeom prst="rect">
            <a:avLst/>
          </a:prstGeom>
        </p:spPr>
      </p:pic>
    </p:spTree>
    <p:extLst>
      <p:ext uri="{BB962C8B-B14F-4D97-AF65-F5344CB8AC3E}">
        <p14:creationId xmlns:p14="http://schemas.microsoft.com/office/powerpoint/2010/main" val="8803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5D766-F7EF-12D7-D3EF-9FAC4AC082F9}"/>
              </a:ext>
            </a:extLst>
          </p:cNvPr>
          <p:cNvSpPr>
            <a:spLocks noGrp="1"/>
          </p:cNvSpPr>
          <p:nvPr>
            <p:ph type="title"/>
          </p:nvPr>
        </p:nvSpPr>
        <p:spPr>
          <a:xfrm>
            <a:off x="1112520" y="394399"/>
            <a:ext cx="10058400" cy="1371600"/>
          </a:xfrm>
        </p:spPr>
        <p:txBody>
          <a:bodyPr/>
          <a:lstStyle/>
          <a:p>
            <a:r>
              <a:rPr lang="en-US" i="0" dirty="0">
                <a:solidFill>
                  <a:schemeClr val="accent2"/>
                </a:solidFill>
                <a:effectLst/>
                <a:latin typeface="Manrope"/>
              </a:rPr>
              <a:t>C. Percentage share of each language: Share of each language for different contents.</a:t>
            </a:r>
            <a:endParaRPr lang="en-US" dirty="0">
              <a:solidFill>
                <a:schemeClr val="accent2"/>
              </a:solidFill>
            </a:endParaRPr>
          </a:p>
        </p:txBody>
      </p:sp>
      <p:sp>
        <p:nvSpPr>
          <p:cNvPr id="3" name="Content Placeholder 2">
            <a:extLst>
              <a:ext uri="{FF2B5EF4-FFF2-40B4-BE49-F238E27FC236}">
                <a16:creationId xmlns:a16="http://schemas.microsoft.com/office/drawing/2014/main" id="{96A809F6-5233-EC9C-9A9B-4EA63C7BD631}"/>
              </a:ext>
            </a:extLst>
          </p:cNvPr>
          <p:cNvSpPr>
            <a:spLocks noGrp="1"/>
          </p:cNvSpPr>
          <p:nvPr>
            <p:ph idx="1"/>
          </p:nvPr>
        </p:nvSpPr>
        <p:spPr>
          <a:xfrm>
            <a:off x="890451" y="1691640"/>
            <a:ext cx="10058400" cy="3849624"/>
          </a:xfrm>
        </p:spPr>
        <p:txBody>
          <a:bodyPr/>
          <a:lstStyle/>
          <a:p>
            <a:r>
              <a:rPr lang="en-US" b="1" i="0" dirty="0">
                <a:effectLst/>
                <a:latin typeface="Manrope"/>
              </a:rPr>
              <a:t>Your task:</a:t>
            </a:r>
            <a:r>
              <a:rPr lang="en-US" b="0" i="0" dirty="0">
                <a:effectLst/>
                <a:latin typeface="Manrope"/>
              </a:rPr>
              <a:t> Calculate the percentage share of each language in the last 30 days?</a:t>
            </a:r>
            <a:endParaRPr lang="en-US" dirty="0"/>
          </a:p>
        </p:txBody>
      </p:sp>
      <p:pic>
        <p:nvPicPr>
          <p:cNvPr id="5" name="Picture 4">
            <a:extLst>
              <a:ext uri="{FF2B5EF4-FFF2-40B4-BE49-F238E27FC236}">
                <a16:creationId xmlns:a16="http://schemas.microsoft.com/office/drawing/2014/main" id="{B50512F2-0BE8-64BD-E9DD-41700F37BED7}"/>
              </a:ext>
            </a:extLst>
          </p:cNvPr>
          <p:cNvPicPr>
            <a:picLocks noChangeAspect="1"/>
          </p:cNvPicPr>
          <p:nvPr/>
        </p:nvPicPr>
        <p:blipFill>
          <a:blip r:embed="rId2"/>
          <a:stretch>
            <a:fillRect/>
          </a:stretch>
        </p:blipFill>
        <p:spPr>
          <a:xfrm>
            <a:off x="1112520" y="2768900"/>
            <a:ext cx="2948009" cy="2214579"/>
          </a:xfrm>
          <a:prstGeom prst="rect">
            <a:avLst/>
          </a:prstGeom>
        </p:spPr>
      </p:pic>
      <p:pic>
        <p:nvPicPr>
          <p:cNvPr id="7" name="Picture 6">
            <a:extLst>
              <a:ext uri="{FF2B5EF4-FFF2-40B4-BE49-F238E27FC236}">
                <a16:creationId xmlns:a16="http://schemas.microsoft.com/office/drawing/2014/main" id="{A85355A9-91AA-5883-104C-F0BA83E263C4}"/>
              </a:ext>
            </a:extLst>
          </p:cNvPr>
          <p:cNvPicPr>
            <a:picLocks noChangeAspect="1"/>
          </p:cNvPicPr>
          <p:nvPr/>
        </p:nvPicPr>
        <p:blipFill>
          <a:blip r:embed="rId3"/>
          <a:stretch>
            <a:fillRect/>
          </a:stretch>
        </p:blipFill>
        <p:spPr>
          <a:xfrm>
            <a:off x="7931172" y="2768899"/>
            <a:ext cx="3382026" cy="2214579"/>
          </a:xfrm>
          <a:prstGeom prst="rect">
            <a:avLst/>
          </a:prstGeom>
        </p:spPr>
      </p:pic>
      <p:sp>
        <p:nvSpPr>
          <p:cNvPr id="9" name="TextBox 8">
            <a:extLst>
              <a:ext uri="{FF2B5EF4-FFF2-40B4-BE49-F238E27FC236}">
                <a16:creationId xmlns:a16="http://schemas.microsoft.com/office/drawing/2014/main" id="{EF01B6CC-0D39-4204-0143-30471EA0D2D8}"/>
              </a:ext>
            </a:extLst>
          </p:cNvPr>
          <p:cNvSpPr txBox="1"/>
          <p:nvPr/>
        </p:nvSpPr>
        <p:spPr>
          <a:xfrm>
            <a:off x="1505194" y="2297104"/>
            <a:ext cx="1998617" cy="365760"/>
          </a:xfrm>
          <a:prstGeom prst="rect">
            <a:avLst/>
          </a:prstGeom>
          <a:noFill/>
        </p:spPr>
        <p:txBody>
          <a:bodyPr wrap="square" rtlCol="0">
            <a:spAutoFit/>
          </a:bodyPr>
          <a:lstStyle/>
          <a:p>
            <a:r>
              <a:rPr lang="en-US" dirty="0"/>
              <a:t>QUERY</a:t>
            </a:r>
          </a:p>
        </p:txBody>
      </p:sp>
      <p:sp>
        <p:nvSpPr>
          <p:cNvPr id="10" name="TextBox 9">
            <a:extLst>
              <a:ext uri="{FF2B5EF4-FFF2-40B4-BE49-F238E27FC236}">
                <a16:creationId xmlns:a16="http://schemas.microsoft.com/office/drawing/2014/main" id="{9A380E20-84F5-0E90-606A-19E6F2E06AE3}"/>
              </a:ext>
            </a:extLst>
          </p:cNvPr>
          <p:cNvSpPr txBox="1"/>
          <p:nvPr/>
        </p:nvSpPr>
        <p:spPr>
          <a:xfrm>
            <a:off x="8688191" y="2297104"/>
            <a:ext cx="1867989" cy="365760"/>
          </a:xfrm>
          <a:prstGeom prst="rect">
            <a:avLst/>
          </a:prstGeom>
          <a:noFill/>
        </p:spPr>
        <p:txBody>
          <a:bodyPr wrap="square" rtlCol="0">
            <a:spAutoFit/>
          </a:bodyPr>
          <a:lstStyle/>
          <a:p>
            <a:r>
              <a:rPr lang="en-US" dirty="0"/>
              <a:t>OUTYPUT</a:t>
            </a:r>
          </a:p>
        </p:txBody>
      </p:sp>
      <p:sp>
        <p:nvSpPr>
          <p:cNvPr id="11" name="TextBox 10">
            <a:extLst>
              <a:ext uri="{FF2B5EF4-FFF2-40B4-BE49-F238E27FC236}">
                <a16:creationId xmlns:a16="http://schemas.microsoft.com/office/drawing/2014/main" id="{9B23DA24-6EC0-5191-8090-C5FC3A04BC7B}"/>
              </a:ext>
            </a:extLst>
          </p:cNvPr>
          <p:cNvSpPr txBox="1"/>
          <p:nvPr/>
        </p:nvSpPr>
        <p:spPr>
          <a:xfrm>
            <a:off x="803366" y="5310051"/>
            <a:ext cx="7680960" cy="646331"/>
          </a:xfrm>
          <a:prstGeom prst="rect">
            <a:avLst/>
          </a:prstGeom>
          <a:noFill/>
        </p:spPr>
        <p:txBody>
          <a:bodyPr wrap="square" rtlCol="0">
            <a:spAutoFit/>
          </a:bodyPr>
          <a:lstStyle/>
          <a:p>
            <a:r>
              <a:rPr lang="en-US" dirty="0"/>
              <a:t>Here we can clearly see in the result that the Persian language has the highest percentage amongst the language in the last 30 days.</a:t>
            </a:r>
          </a:p>
        </p:txBody>
      </p:sp>
    </p:spTree>
    <p:extLst>
      <p:ext uri="{BB962C8B-B14F-4D97-AF65-F5344CB8AC3E}">
        <p14:creationId xmlns:p14="http://schemas.microsoft.com/office/powerpoint/2010/main" val="3156781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0C1CD-2FD4-6E0F-4262-355F704483FD}"/>
              </a:ext>
            </a:extLst>
          </p:cNvPr>
          <p:cNvSpPr>
            <a:spLocks noGrp="1"/>
          </p:cNvSpPr>
          <p:nvPr>
            <p:ph type="title"/>
          </p:nvPr>
        </p:nvSpPr>
        <p:spPr/>
        <p:txBody>
          <a:bodyPr/>
          <a:lstStyle/>
          <a:p>
            <a:r>
              <a:rPr lang="en-US" b="1" i="0" dirty="0">
                <a:solidFill>
                  <a:schemeClr val="accent2"/>
                </a:solidFill>
                <a:effectLst/>
                <a:latin typeface="Manrope"/>
              </a:rPr>
              <a:t>D. Duplicate rows: </a:t>
            </a:r>
            <a:r>
              <a:rPr lang="en-US" b="0" i="0" dirty="0">
                <a:solidFill>
                  <a:schemeClr val="accent2"/>
                </a:solidFill>
                <a:effectLst/>
                <a:latin typeface="Manrope"/>
              </a:rPr>
              <a:t>Rows that have the same value present in them</a:t>
            </a:r>
            <a:endParaRPr lang="en-US" dirty="0">
              <a:solidFill>
                <a:schemeClr val="accent2"/>
              </a:solidFill>
            </a:endParaRPr>
          </a:p>
        </p:txBody>
      </p:sp>
      <p:sp>
        <p:nvSpPr>
          <p:cNvPr id="3" name="Content Placeholder 2">
            <a:extLst>
              <a:ext uri="{FF2B5EF4-FFF2-40B4-BE49-F238E27FC236}">
                <a16:creationId xmlns:a16="http://schemas.microsoft.com/office/drawing/2014/main" id="{D6A1D9C3-0734-388C-D544-C23502C5870C}"/>
              </a:ext>
            </a:extLst>
          </p:cNvPr>
          <p:cNvSpPr>
            <a:spLocks noGrp="1"/>
          </p:cNvSpPr>
          <p:nvPr>
            <p:ph idx="1"/>
          </p:nvPr>
        </p:nvSpPr>
        <p:spPr/>
        <p:txBody>
          <a:bodyPr/>
          <a:lstStyle/>
          <a:p>
            <a:r>
              <a:rPr lang="en-US" b="1" i="0" dirty="0">
                <a:effectLst/>
                <a:latin typeface="Manrope"/>
              </a:rPr>
              <a:t>Your task:</a:t>
            </a:r>
            <a:r>
              <a:rPr lang="en-US" b="0" i="0" dirty="0">
                <a:effectLst/>
                <a:latin typeface="Manrope"/>
              </a:rPr>
              <a:t> Let’s say you see some duplicate rows in the data. How will you display duplicates from the table?</a:t>
            </a:r>
            <a:endParaRPr lang="en-US" dirty="0"/>
          </a:p>
        </p:txBody>
      </p:sp>
      <p:pic>
        <p:nvPicPr>
          <p:cNvPr id="5" name="Picture 4">
            <a:extLst>
              <a:ext uri="{FF2B5EF4-FFF2-40B4-BE49-F238E27FC236}">
                <a16:creationId xmlns:a16="http://schemas.microsoft.com/office/drawing/2014/main" id="{867FB9E3-572A-C07C-BBDA-FF784A431A52}"/>
              </a:ext>
            </a:extLst>
          </p:cNvPr>
          <p:cNvPicPr>
            <a:picLocks noChangeAspect="1"/>
          </p:cNvPicPr>
          <p:nvPr/>
        </p:nvPicPr>
        <p:blipFill>
          <a:blip r:embed="rId2"/>
          <a:stretch>
            <a:fillRect/>
          </a:stretch>
        </p:blipFill>
        <p:spPr>
          <a:xfrm>
            <a:off x="1066800" y="3111199"/>
            <a:ext cx="3495701" cy="1471623"/>
          </a:xfrm>
          <a:prstGeom prst="rect">
            <a:avLst/>
          </a:prstGeom>
        </p:spPr>
      </p:pic>
      <p:pic>
        <p:nvPicPr>
          <p:cNvPr id="7" name="Picture 6">
            <a:extLst>
              <a:ext uri="{FF2B5EF4-FFF2-40B4-BE49-F238E27FC236}">
                <a16:creationId xmlns:a16="http://schemas.microsoft.com/office/drawing/2014/main" id="{20C3D1CB-86E9-6E52-19C2-944AE0353DE1}"/>
              </a:ext>
            </a:extLst>
          </p:cNvPr>
          <p:cNvPicPr>
            <a:picLocks noChangeAspect="1"/>
          </p:cNvPicPr>
          <p:nvPr/>
        </p:nvPicPr>
        <p:blipFill>
          <a:blip r:embed="rId3"/>
          <a:stretch>
            <a:fillRect/>
          </a:stretch>
        </p:blipFill>
        <p:spPr>
          <a:xfrm>
            <a:off x="6715515" y="3231481"/>
            <a:ext cx="4848260" cy="3033735"/>
          </a:xfrm>
          <a:prstGeom prst="rect">
            <a:avLst/>
          </a:prstGeom>
        </p:spPr>
      </p:pic>
      <p:sp>
        <p:nvSpPr>
          <p:cNvPr id="8" name="TextBox 7">
            <a:extLst>
              <a:ext uri="{FF2B5EF4-FFF2-40B4-BE49-F238E27FC236}">
                <a16:creationId xmlns:a16="http://schemas.microsoft.com/office/drawing/2014/main" id="{40888CBA-3109-499D-B871-852B2B3ABF47}"/>
              </a:ext>
            </a:extLst>
          </p:cNvPr>
          <p:cNvSpPr txBox="1"/>
          <p:nvPr/>
        </p:nvSpPr>
        <p:spPr>
          <a:xfrm>
            <a:off x="1485600" y="2615847"/>
            <a:ext cx="1998617" cy="365760"/>
          </a:xfrm>
          <a:prstGeom prst="rect">
            <a:avLst/>
          </a:prstGeom>
          <a:noFill/>
        </p:spPr>
        <p:txBody>
          <a:bodyPr wrap="square" rtlCol="0">
            <a:spAutoFit/>
          </a:bodyPr>
          <a:lstStyle/>
          <a:p>
            <a:r>
              <a:rPr lang="en-US" dirty="0"/>
              <a:t>QUERY</a:t>
            </a:r>
          </a:p>
        </p:txBody>
      </p:sp>
      <p:sp>
        <p:nvSpPr>
          <p:cNvPr id="9" name="TextBox 8">
            <a:extLst>
              <a:ext uri="{FF2B5EF4-FFF2-40B4-BE49-F238E27FC236}">
                <a16:creationId xmlns:a16="http://schemas.microsoft.com/office/drawing/2014/main" id="{F39D36AF-B770-C580-203E-6D1185BBA133}"/>
              </a:ext>
            </a:extLst>
          </p:cNvPr>
          <p:cNvSpPr txBox="1"/>
          <p:nvPr/>
        </p:nvSpPr>
        <p:spPr>
          <a:xfrm>
            <a:off x="8368151" y="2821258"/>
            <a:ext cx="1867989" cy="365760"/>
          </a:xfrm>
          <a:prstGeom prst="rect">
            <a:avLst/>
          </a:prstGeom>
          <a:noFill/>
        </p:spPr>
        <p:txBody>
          <a:bodyPr wrap="square" rtlCol="0">
            <a:spAutoFit/>
          </a:bodyPr>
          <a:lstStyle/>
          <a:p>
            <a:r>
              <a:rPr lang="en-US" dirty="0"/>
              <a:t>OUTYPUT</a:t>
            </a:r>
          </a:p>
        </p:txBody>
      </p:sp>
    </p:spTree>
    <p:extLst>
      <p:ext uri="{BB962C8B-B14F-4D97-AF65-F5344CB8AC3E}">
        <p14:creationId xmlns:p14="http://schemas.microsoft.com/office/powerpoint/2010/main" val="25418013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46BCBFB-BBC7-42F1-95CD-058E172363A0}">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F91CDEB-92ED-41DC-BF33-2916A7687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259D436-C82E-43E0-8A01-53DF9CED60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{08406026-D3DC-4434-A056-AC764B60EDFE}tf11531919_win32</Template>
  <TotalTime>2824</TotalTime>
  <Words>1718</Words>
  <Application>Microsoft Office PowerPoint</Application>
  <PresentationFormat>Widescreen</PresentationFormat>
  <Paragraphs>147</Paragraphs>
  <Slides>17</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Arial Black</vt:lpstr>
      <vt:lpstr>Avenir Next LT Pro</vt:lpstr>
      <vt:lpstr>Avenir Next LT Pro Light</vt:lpstr>
      <vt:lpstr>Calibri</vt:lpstr>
      <vt:lpstr>Garamond</vt:lpstr>
      <vt:lpstr>Manrope</vt:lpstr>
      <vt:lpstr>Segoe UI Variable Display Semib</vt:lpstr>
      <vt:lpstr>Söhne</vt:lpstr>
      <vt:lpstr>SavonVTI</vt:lpstr>
      <vt:lpstr>Operation Analytics and Investigating Metric Spike</vt:lpstr>
      <vt:lpstr>PowerPoint Presentation</vt:lpstr>
      <vt:lpstr>Project Description</vt:lpstr>
      <vt:lpstr>Approach</vt:lpstr>
      <vt:lpstr>Tech-Stack Used  </vt:lpstr>
      <vt:lpstr>Case Study 1 (Job Data) </vt:lpstr>
      <vt:lpstr>B. Throughput</vt:lpstr>
      <vt:lpstr>C. Percentage share of each language: Share of each language for different contents.</vt:lpstr>
      <vt:lpstr>D. Duplicate rows: Rows that have the same value present in them</vt:lpstr>
      <vt:lpstr>Case Study 2 (Investigating metric spike)</vt:lpstr>
      <vt:lpstr>User Engagement: To measure the activeness of a user. Measuring if the user finds quality in a product/service.</vt:lpstr>
      <vt:lpstr>User Growth: Amount of users growing over time for a product.</vt:lpstr>
      <vt:lpstr>Weekly Retention: Users getting retained weekly after signing-up for a product.</vt:lpstr>
      <vt:lpstr>Weekly Engagement: To measure the activeness of a user. Measuring if the user finds quality in a product/service weekly.</vt:lpstr>
      <vt:lpstr>Email Engagement: Users engaging with the email service.</vt:lpstr>
      <vt:lpstr>RESULT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Operation Analytics and Investigating Metric Spike</dc:title>
  <dc:creator>pkmansarowar@gmail.com</dc:creator>
  <cp:lastModifiedBy>pkmansarowar@gmail.com</cp:lastModifiedBy>
  <cp:revision>3</cp:revision>
  <dcterms:created xsi:type="dcterms:W3CDTF">2023-03-23T15:55:06Z</dcterms:created>
  <dcterms:modified xsi:type="dcterms:W3CDTF">2023-03-25T14:59:48Z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